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Paytone One" panose="020B0604020202020204" charset="0"/>
      <p:regular r:id="rId30"/>
    </p:embeddedFont>
    <p:embeddedFont>
      <p:font typeface="Sigmar One" panose="020B0604020202020204" charset="0"/>
      <p:regular r:id="rId31"/>
    </p:embeddedFont>
    <p:embeddedFont>
      <p:font typeface="Muli" panose="020B0604020202020204" charset="0"/>
      <p:regular r:id="rId32"/>
    </p:embeddedFont>
    <p:embeddedFont>
      <p:font typeface="Cambria Math" panose="02040503050406030204" pitchFamily="18" charset="0"/>
      <p:regular r:id="rId33"/>
    </p:embeddedFont>
    <p:embeddedFont>
      <p:font typeface="Calibri" panose="020F0502020204030204" pitchFamily="34" charset="0"/>
      <p:regular r:id="rId34"/>
      <p:bold r:id="rId35"/>
      <p:italic r:id="rId36"/>
      <p:boldItalic r:id="rId37"/>
    </p:embeddedFont>
    <p:embeddedFont>
      <p:font typeface="Sniglet" panose="020B0604020202020204" charset="0"/>
      <p:regular r:id="rId38"/>
    </p:embeddedFont>
    <p:embeddedFont>
      <p:font typeface="TT Interphases" panose="020B0604020202020204" charset="0"/>
      <p:regular r:id="rId39"/>
    </p:embeddedFont>
    <p:embeddedFont>
      <p:font typeface="Bungee" panose="020B0604020202020204" charset="0"/>
      <p:regular r:id="rId40"/>
    </p:embeddedFont>
    <p:embeddedFont>
      <p:font typeface="DejaVu Serif Bold" panose="020B0604020202020204" charset="0"/>
      <p:regular r:id="rId41"/>
    </p:embeddedFont>
    <p:embeddedFont>
      <p:font typeface="Muli Bold" panose="020B0604020202020204" charset="0"/>
      <p:regular r:id="rId42"/>
    </p:embeddedFont>
    <p:embeddedFont>
      <p:font typeface="Asap" panose="020B0604020202020204" charset="0"/>
      <p:regular r:id="rId43"/>
    </p:embeddedFont>
    <p:embeddedFont>
      <p:font typeface="DejaVu Serif" panose="020B0604020202020204" charset="0"/>
      <p:regular r:id="rId44"/>
    </p:embeddedFont>
    <p:embeddedFont>
      <p:font typeface="More Sugar"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343" autoAdjust="0"/>
  </p:normalViewPr>
  <p:slideViewPr>
    <p:cSldViewPr>
      <p:cViewPr varScale="1">
        <p:scale>
          <a:sx n="56" d="100"/>
          <a:sy n="56" d="100"/>
        </p:scale>
        <p:origin x="504" y="1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37.svg"/><Relationship Id="rId4" Type="http://schemas.openxmlformats.org/officeDocument/2006/relationships/image" Target="../media/image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gif"/><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image" Target="../media/image12.svg"/><Relationship Id="rId4" Type="http://schemas.openxmlformats.org/officeDocument/2006/relationships/image" Target="../media/image3.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42.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12.sv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2.sv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2.svg"/><Relationship Id="rId4" Type="http://schemas.openxmlformats.org/officeDocument/2006/relationships/image" Target="../media/image2.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1.gif"/><Relationship Id="rId4" Type="http://schemas.openxmlformats.org/officeDocument/2006/relationships/image" Target="../media/image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2.sv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2.sv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6.sv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8188076" y="-527546"/>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4" name="Group 14"/>
          <p:cNvGrpSpPr/>
          <p:nvPr/>
        </p:nvGrpSpPr>
        <p:grpSpPr>
          <a:xfrm>
            <a:off x="15164201" y="1331671"/>
            <a:ext cx="2279617" cy="1191585"/>
            <a:chOff x="0" y="0"/>
            <a:chExt cx="3039489" cy="1588780"/>
          </a:xfrm>
        </p:grpSpPr>
        <p:grpSp>
          <p:nvGrpSpPr>
            <p:cNvPr id="15" name="Group 15"/>
            <p:cNvGrpSpPr/>
            <p:nvPr/>
          </p:nvGrpSpPr>
          <p:grpSpPr>
            <a:xfrm>
              <a:off x="0" y="0"/>
              <a:ext cx="3039489" cy="1588780"/>
              <a:chOff x="0" y="0"/>
              <a:chExt cx="620810" cy="324506"/>
            </a:xfrm>
          </p:grpSpPr>
          <p:sp>
            <p:nvSpPr>
              <p:cNvPr id="16" name="Freeform 1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17" name="TextBox 1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8" name="Group 18"/>
            <p:cNvGrpSpPr/>
            <p:nvPr/>
          </p:nvGrpSpPr>
          <p:grpSpPr>
            <a:xfrm>
              <a:off x="1234950" y="117213"/>
              <a:ext cx="1688828" cy="1354354"/>
              <a:chOff x="0" y="0"/>
              <a:chExt cx="344940" cy="276625"/>
            </a:xfrm>
          </p:grpSpPr>
          <p:sp>
            <p:nvSpPr>
              <p:cNvPr id="19" name="Freeform 1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20" name="TextBox 2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1" name="Group 21"/>
          <p:cNvGrpSpPr/>
          <p:nvPr/>
        </p:nvGrpSpPr>
        <p:grpSpPr>
          <a:xfrm>
            <a:off x="15164201" y="2618086"/>
            <a:ext cx="2279617" cy="1191585"/>
            <a:chOff x="0" y="0"/>
            <a:chExt cx="3039489" cy="1588780"/>
          </a:xfrm>
        </p:grpSpPr>
        <p:grpSp>
          <p:nvGrpSpPr>
            <p:cNvPr id="22" name="Group 22"/>
            <p:cNvGrpSpPr/>
            <p:nvPr/>
          </p:nvGrpSpPr>
          <p:grpSpPr>
            <a:xfrm>
              <a:off x="0" y="0"/>
              <a:ext cx="3039489" cy="1588780"/>
              <a:chOff x="0" y="0"/>
              <a:chExt cx="620810" cy="324506"/>
            </a:xfrm>
          </p:grpSpPr>
          <p:sp>
            <p:nvSpPr>
              <p:cNvPr id="23" name="Freeform 2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24" name="TextBox 2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5" name="Group 25"/>
            <p:cNvGrpSpPr/>
            <p:nvPr/>
          </p:nvGrpSpPr>
          <p:grpSpPr>
            <a:xfrm>
              <a:off x="1234950" y="117213"/>
              <a:ext cx="1688828" cy="1354354"/>
              <a:chOff x="0" y="0"/>
              <a:chExt cx="344940" cy="276625"/>
            </a:xfrm>
          </p:grpSpPr>
          <p:sp>
            <p:nvSpPr>
              <p:cNvPr id="26" name="Freeform 2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7" name="TextBox 2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8" name="Group 28"/>
          <p:cNvGrpSpPr/>
          <p:nvPr/>
        </p:nvGrpSpPr>
        <p:grpSpPr>
          <a:xfrm>
            <a:off x="15164201" y="3904500"/>
            <a:ext cx="2279617" cy="1191585"/>
            <a:chOff x="0" y="0"/>
            <a:chExt cx="3039489" cy="1588780"/>
          </a:xfrm>
        </p:grpSpPr>
        <p:grpSp>
          <p:nvGrpSpPr>
            <p:cNvPr id="29" name="Group 29"/>
            <p:cNvGrpSpPr/>
            <p:nvPr/>
          </p:nvGrpSpPr>
          <p:grpSpPr>
            <a:xfrm>
              <a:off x="0" y="0"/>
              <a:ext cx="3039489" cy="1588780"/>
              <a:chOff x="0" y="0"/>
              <a:chExt cx="620810" cy="324506"/>
            </a:xfrm>
          </p:grpSpPr>
          <p:sp>
            <p:nvSpPr>
              <p:cNvPr id="30" name="Freeform 3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31" name="TextBox 3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2" name="Group 32"/>
            <p:cNvGrpSpPr/>
            <p:nvPr/>
          </p:nvGrpSpPr>
          <p:grpSpPr>
            <a:xfrm>
              <a:off x="1234950" y="117213"/>
              <a:ext cx="1688828" cy="1354354"/>
              <a:chOff x="0" y="0"/>
              <a:chExt cx="344940" cy="276625"/>
            </a:xfrm>
          </p:grpSpPr>
          <p:sp>
            <p:nvSpPr>
              <p:cNvPr id="33" name="Freeform 3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34" name="TextBox 3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5" name="Group 35"/>
          <p:cNvGrpSpPr/>
          <p:nvPr/>
        </p:nvGrpSpPr>
        <p:grpSpPr>
          <a:xfrm>
            <a:off x="15164201" y="5190915"/>
            <a:ext cx="2279617" cy="1191585"/>
            <a:chOff x="0" y="0"/>
            <a:chExt cx="3039489" cy="1588780"/>
          </a:xfrm>
        </p:grpSpPr>
        <p:grpSp>
          <p:nvGrpSpPr>
            <p:cNvPr id="36" name="Group 36"/>
            <p:cNvGrpSpPr/>
            <p:nvPr/>
          </p:nvGrpSpPr>
          <p:grpSpPr>
            <a:xfrm>
              <a:off x="0" y="0"/>
              <a:ext cx="3039489" cy="1588780"/>
              <a:chOff x="0" y="0"/>
              <a:chExt cx="620810" cy="324506"/>
            </a:xfrm>
          </p:grpSpPr>
          <p:sp>
            <p:nvSpPr>
              <p:cNvPr id="37" name="Freeform 3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38" name="TextBox 3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9" name="Group 39"/>
            <p:cNvGrpSpPr/>
            <p:nvPr/>
          </p:nvGrpSpPr>
          <p:grpSpPr>
            <a:xfrm>
              <a:off x="1234950" y="117213"/>
              <a:ext cx="1688828" cy="1354354"/>
              <a:chOff x="0" y="0"/>
              <a:chExt cx="344940" cy="276625"/>
            </a:xfrm>
          </p:grpSpPr>
          <p:sp>
            <p:nvSpPr>
              <p:cNvPr id="40" name="Freeform 4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41" name="TextBox 4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42" name="Group 42"/>
          <p:cNvGrpSpPr/>
          <p:nvPr/>
        </p:nvGrpSpPr>
        <p:grpSpPr>
          <a:xfrm>
            <a:off x="15164201" y="6477329"/>
            <a:ext cx="2279617" cy="1191585"/>
            <a:chOff x="0" y="0"/>
            <a:chExt cx="3039489" cy="1588780"/>
          </a:xfrm>
        </p:grpSpPr>
        <p:grpSp>
          <p:nvGrpSpPr>
            <p:cNvPr id="43" name="Group 43"/>
            <p:cNvGrpSpPr/>
            <p:nvPr/>
          </p:nvGrpSpPr>
          <p:grpSpPr>
            <a:xfrm>
              <a:off x="0" y="0"/>
              <a:ext cx="3039489" cy="1588780"/>
              <a:chOff x="0" y="0"/>
              <a:chExt cx="620810" cy="324506"/>
            </a:xfrm>
          </p:grpSpPr>
          <p:sp>
            <p:nvSpPr>
              <p:cNvPr id="44" name="Freeform 4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45" name="TextBox 4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46" name="Group 46"/>
            <p:cNvGrpSpPr/>
            <p:nvPr/>
          </p:nvGrpSpPr>
          <p:grpSpPr>
            <a:xfrm>
              <a:off x="1234950" y="117213"/>
              <a:ext cx="1688828" cy="1354354"/>
              <a:chOff x="0" y="0"/>
              <a:chExt cx="344940" cy="276625"/>
            </a:xfrm>
          </p:grpSpPr>
          <p:sp>
            <p:nvSpPr>
              <p:cNvPr id="47" name="Freeform 4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48" name="TextBox 4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49" name="Group 49"/>
          <p:cNvGrpSpPr/>
          <p:nvPr/>
        </p:nvGrpSpPr>
        <p:grpSpPr>
          <a:xfrm>
            <a:off x="15164201" y="7763743"/>
            <a:ext cx="2279617" cy="1191585"/>
            <a:chOff x="0" y="0"/>
            <a:chExt cx="3039489" cy="1588780"/>
          </a:xfrm>
        </p:grpSpPr>
        <p:grpSp>
          <p:nvGrpSpPr>
            <p:cNvPr id="50" name="Group 50"/>
            <p:cNvGrpSpPr/>
            <p:nvPr/>
          </p:nvGrpSpPr>
          <p:grpSpPr>
            <a:xfrm>
              <a:off x="0" y="0"/>
              <a:ext cx="3039489" cy="1588780"/>
              <a:chOff x="0" y="0"/>
              <a:chExt cx="620810" cy="324506"/>
            </a:xfrm>
          </p:grpSpPr>
          <p:sp>
            <p:nvSpPr>
              <p:cNvPr id="51" name="Freeform 51"/>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52" name="TextBox 52"/>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53" name="Group 53"/>
            <p:cNvGrpSpPr/>
            <p:nvPr/>
          </p:nvGrpSpPr>
          <p:grpSpPr>
            <a:xfrm>
              <a:off x="1234950" y="117213"/>
              <a:ext cx="1688828" cy="1354354"/>
              <a:chOff x="0" y="0"/>
              <a:chExt cx="344940" cy="276625"/>
            </a:xfrm>
          </p:grpSpPr>
          <p:sp>
            <p:nvSpPr>
              <p:cNvPr id="54" name="Freeform 54"/>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55" name="TextBox 55"/>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sp>
        <p:nvSpPr>
          <p:cNvPr id="56" name="Freeform 5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540290" y="1622751"/>
            <a:ext cx="263115" cy="263115"/>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3" name="TextBox 6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4" name="Group 64"/>
          <p:cNvGrpSpPr/>
          <p:nvPr/>
        </p:nvGrpSpPr>
        <p:grpSpPr>
          <a:xfrm>
            <a:off x="1540290" y="2470372"/>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3317993"/>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4165614"/>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5013235"/>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860856"/>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6708477"/>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755609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8403718"/>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337094" y="1028700"/>
            <a:ext cx="14956138" cy="8229600"/>
            <a:chOff x="0" y="0"/>
            <a:chExt cx="3939065" cy="2167467"/>
          </a:xfrm>
        </p:grpSpPr>
        <p:sp>
          <p:nvSpPr>
            <p:cNvPr id="89" name="Freeform 89"/>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90" name="TextBox 90"/>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91" name="Group 91"/>
          <p:cNvGrpSpPr/>
          <p:nvPr/>
        </p:nvGrpSpPr>
        <p:grpSpPr>
          <a:xfrm>
            <a:off x="6905331" y="1584497"/>
            <a:ext cx="3860547" cy="1236532"/>
            <a:chOff x="0" y="0"/>
            <a:chExt cx="1016770" cy="356947"/>
          </a:xfrm>
        </p:grpSpPr>
        <p:sp>
          <p:nvSpPr>
            <p:cNvPr id="92" name="Freeform 92"/>
            <p:cNvSpPr/>
            <p:nvPr/>
          </p:nvSpPr>
          <p:spPr>
            <a:xfrm>
              <a:off x="0" y="0"/>
              <a:ext cx="1016770" cy="356947"/>
            </a:xfrm>
            <a:custGeom>
              <a:avLst/>
              <a:gdLst/>
              <a:ahLst/>
              <a:cxnLst/>
              <a:rect l="l" t="t" r="r" b="b"/>
              <a:pathLst>
                <a:path w="1016770" h="356947">
                  <a:moveTo>
                    <a:pt x="178474" y="0"/>
                  </a:moveTo>
                  <a:lnTo>
                    <a:pt x="838296" y="0"/>
                  </a:lnTo>
                  <a:cubicBezTo>
                    <a:pt x="936864" y="0"/>
                    <a:pt x="1016770" y="79905"/>
                    <a:pt x="1016770" y="178474"/>
                  </a:cubicBezTo>
                  <a:lnTo>
                    <a:pt x="1016770" y="178474"/>
                  </a:lnTo>
                  <a:cubicBezTo>
                    <a:pt x="1016770" y="225808"/>
                    <a:pt x="997966" y="271203"/>
                    <a:pt x="964496" y="304673"/>
                  </a:cubicBezTo>
                  <a:cubicBezTo>
                    <a:pt x="931026" y="338144"/>
                    <a:pt x="885630" y="356947"/>
                    <a:pt x="838296" y="356947"/>
                  </a:cubicBezTo>
                  <a:lnTo>
                    <a:pt x="178474" y="356947"/>
                  </a:lnTo>
                  <a:cubicBezTo>
                    <a:pt x="79905" y="356947"/>
                    <a:pt x="0" y="277042"/>
                    <a:pt x="0" y="178474"/>
                  </a:cubicBezTo>
                  <a:lnTo>
                    <a:pt x="0" y="178474"/>
                  </a:lnTo>
                  <a:cubicBezTo>
                    <a:pt x="0" y="79905"/>
                    <a:pt x="79905" y="0"/>
                    <a:pt x="178474" y="0"/>
                  </a:cubicBezTo>
                  <a:close/>
                </a:path>
              </a:pathLst>
            </a:custGeom>
            <a:solidFill>
              <a:srgbClr val="000000">
                <a:alpha val="0"/>
              </a:srgbClr>
            </a:solidFill>
            <a:ln w="47625" cap="rnd">
              <a:solidFill>
                <a:srgbClr val="E76262"/>
              </a:solidFill>
              <a:prstDash val="lgDash"/>
              <a:round/>
            </a:ln>
          </p:spPr>
        </p:sp>
        <p:sp>
          <p:nvSpPr>
            <p:cNvPr id="93" name="TextBox 93"/>
            <p:cNvSpPr txBox="1"/>
            <p:nvPr/>
          </p:nvSpPr>
          <p:spPr>
            <a:xfrm>
              <a:off x="0" y="-133350"/>
              <a:ext cx="1016770" cy="490297"/>
            </a:xfrm>
            <a:prstGeom prst="rect">
              <a:avLst/>
            </a:prstGeom>
          </p:spPr>
          <p:txBody>
            <a:bodyPr lIns="50800" tIns="50800" rIns="50800" bIns="50800" rtlCol="0" anchor="ctr"/>
            <a:lstStyle/>
            <a:p>
              <a:pPr algn="ctr">
                <a:lnSpc>
                  <a:spcPts val="4759"/>
                </a:lnSpc>
              </a:pPr>
              <a:endParaRPr lang="en-US" sz="3399" dirty="0" smtClean="0">
                <a:solidFill>
                  <a:srgbClr val="503D36"/>
                </a:solidFill>
                <a:latin typeface="Bungee"/>
                <a:ea typeface="Bungee"/>
                <a:cs typeface="Bungee"/>
                <a:sym typeface="Bungee"/>
              </a:endParaRPr>
            </a:p>
            <a:p>
              <a:pPr algn="ctr">
                <a:lnSpc>
                  <a:spcPts val="4759"/>
                </a:lnSpc>
              </a:pPr>
              <a:r>
                <a:rPr lang="en-US" sz="3399" dirty="0" smtClean="0">
                  <a:solidFill>
                    <a:srgbClr val="503D36"/>
                  </a:solidFill>
                  <a:latin typeface="Bungee"/>
                  <a:ea typeface="Bungee"/>
                  <a:cs typeface="Bungee"/>
                  <a:sym typeface="Bungee"/>
                </a:rPr>
                <a:t>ĐỀ </a:t>
              </a:r>
              <a:r>
                <a:rPr lang="en-US" sz="3399" dirty="0">
                  <a:solidFill>
                    <a:srgbClr val="503D36"/>
                  </a:solidFill>
                  <a:latin typeface="Bungee"/>
                  <a:ea typeface="Bungee"/>
                  <a:cs typeface="Bungee"/>
                  <a:sym typeface="Bungee"/>
                </a:rPr>
                <a:t>TÀI</a:t>
              </a:r>
            </a:p>
          </p:txBody>
        </p:sp>
      </p:grpSp>
      <p:sp>
        <p:nvSpPr>
          <p:cNvPr id="94" name="Freeform 94"/>
          <p:cNvSpPr/>
          <p:nvPr/>
        </p:nvSpPr>
        <p:spPr>
          <a:xfrm>
            <a:off x="2725000" y="2169995"/>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5" name="Freeform 95"/>
          <p:cNvSpPr/>
          <p:nvPr/>
        </p:nvSpPr>
        <p:spPr>
          <a:xfrm rot="-244622">
            <a:off x="14978818" y="7308653"/>
            <a:ext cx="1587845" cy="2190131"/>
          </a:xfrm>
          <a:custGeom>
            <a:avLst/>
            <a:gdLst/>
            <a:ahLst/>
            <a:cxnLst/>
            <a:rect l="l" t="t" r="r" b="b"/>
            <a:pathLst>
              <a:path w="1587845" h="2190131">
                <a:moveTo>
                  <a:pt x="0" y="0"/>
                </a:moveTo>
                <a:lnTo>
                  <a:pt x="1587845" y="0"/>
                </a:lnTo>
                <a:lnTo>
                  <a:pt x="1587845" y="2190131"/>
                </a:lnTo>
                <a:lnTo>
                  <a:pt x="0" y="2190131"/>
                </a:lnTo>
                <a:lnTo>
                  <a:pt x="0" y="0"/>
                </a:lnTo>
                <a:close/>
              </a:path>
            </a:pathLst>
          </a:custGeom>
          <a:blipFill>
            <a:blip r:embed="rId8"/>
            <a:stretch>
              <a:fillRect/>
            </a:stretch>
          </a:blipFill>
        </p:spPr>
      </p:sp>
      <p:sp>
        <p:nvSpPr>
          <p:cNvPr id="96" name="Freeform 96"/>
          <p:cNvSpPr/>
          <p:nvPr/>
        </p:nvSpPr>
        <p:spPr>
          <a:xfrm rot="254373">
            <a:off x="13718356" y="7760215"/>
            <a:ext cx="1260463" cy="1738569"/>
          </a:xfrm>
          <a:custGeom>
            <a:avLst/>
            <a:gdLst/>
            <a:ahLst/>
            <a:cxnLst/>
            <a:rect l="l" t="t" r="r" b="b"/>
            <a:pathLst>
              <a:path w="1260463" h="1738569">
                <a:moveTo>
                  <a:pt x="0" y="0"/>
                </a:moveTo>
                <a:lnTo>
                  <a:pt x="1260462" y="0"/>
                </a:lnTo>
                <a:lnTo>
                  <a:pt x="1260462" y="1738569"/>
                </a:lnTo>
                <a:lnTo>
                  <a:pt x="0" y="1738569"/>
                </a:lnTo>
                <a:lnTo>
                  <a:pt x="0" y="0"/>
                </a:lnTo>
                <a:close/>
              </a:path>
            </a:pathLst>
          </a:custGeom>
          <a:blipFill>
            <a:blip r:embed="rId8"/>
            <a:stretch>
              <a:fillRect/>
            </a:stretch>
          </a:blipFill>
        </p:spPr>
      </p:sp>
      <p:sp>
        <p:nvSpPr>
          <p:cNvPr id="97" name="TextBox 97"/>
          <p:cNvSpPr txBox="1"/>
          <p:nvPr/>
        </p:nvSpPr>
        <p:spPr>
          <a:xfrm>
            <a:off x="2288516" y="3657308"/>
            <a:ext cx="13233932" cy="2143125"/>
          </a:xfrm>
          <a:prstGeom prst="rect">
            <a:avLst/>
          </a:prstGeom>
        </p:spPr>
        <p:txBody>
          <a:bodyPr lIns="0" tIns="0" rIns="0" bIns="0" rtlCol="0" anchor="t">
            <a:spAutoFit/>
          </a:bodyPr>
          <a:lstStyle/>
          <a:p>
            <a:pPr marL="0" lvl="0" indent="0" algn="ctr">
              <a:lnSpc>
                <a:spcPts val="8520"/>
              </a:lnSpc>
              <a:spcBef>
                <a:spcPct val="0"/>
              </a:spcBef>
            </a:pPr>
            <a:r>
              <a:rPr lang="en-US" sz="7100">
                <a:solidFill>
                  <a:srgbClr val="503D36"/>
                </a:solidFill>
                <a:latin typeface="Paytone One"/>
                <a:ea typeface="Paytone One"/>
                <a:cs typeface="Paytone One"/>
                <a:sym typeface="Paytone One"/>
              </a:rPr>
              <a:t>K-Medoids: Một kỹ thuật dựa trên đối tượng tiêu biểu</a:t>
            </a:r>
          </a:p>
        </p:txBody>
      </p:sp>
      <p:sp>
        <p:nvSpPr>
          <p:cNvPr id="98" name="TextBox 98"/>
          <p:cNvSpPr txBox="1"/>
          <p:nvPr/>
        </p:nvSpPr>
        <p:spPr>
          <a:xfrm>
            <a:off x="2771131" y="6735259"/>
            <a:ext cx="12088065" cy="653415"/>
          </a:xfrm>
          <a:prstGeom prst="rect">
            <a:avLst/>
          </a:prstGeom>
        </p:spPr>
        <p:txBody>
          <a:bodyPr lIns="0" tIns="0" rIns="0" bIns="0" rtlCol="0" anchor="t">
            <a:spAutoFit/>
          </a:bodyPr>
          <a:lstStyle/>
          <a:p>
            <a:pPr marL="0" lvl="0" indent="0" algn="ctr">
              <a:lnSpc>
                <a:spcPts val="5400"/>
              </a:lnSpc>
              <a:spcBef>
                <a:spcPct val="0"/>
              </a:spcBef>
            </a:pPr>
            <a:r>
              <a:rPr lang="en-US" sz="3600">
                <a:solidFill>
                  <a:srgbClr val="503D36"/>
                </a:solidFill>
                <a:latin typeface="Sniglet"/>
                <a:ea typeface="Sniglet"/>
                <a:cs typeface="Sniglet"/>
                <a:sym typeface="Sniglet"/>
              </a:rPr>
              <a:t>K-medoids: A Representative Object-Based Technique.</a:t>
            </a:r>
          </a:p>
        </p:txBody>
      </p:sp>
      <p:grpSp>
        <p:nvGrpSpPr>
          <p:cNvPr id="99" name="Group 99"/>
          <p:cNvGrpSpPr/>
          <p:nvPr/>
        </p:nvGrpSpPr>
        <p:grpSpPr>
          <a:xfrm>
            <a:off x="594866" y="1690137"/>
            <a:ext cx="1232729" cy="7134324"/>
            <a:chOff x="0" y="0"/>
            <a:chExt cx="1643639" cy="9512432"/>
          </a:xfrm>
        </p:grpSpPr>
        <p:sp>
          <p:nvSpPr>
            <p:cNvPr id="100" name="TextBox 100"/>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9" name="Freeform 109"/>
          <p:cNvSpPr/>
          <p:nvPr/>
        </p:nvSpPr>
        <p:spPr>
          <a:xfrm>
            <a:off x="13923714" y="3163513"/>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110" name="Freeform 110"/>
          <p:cNvSpPr/>
          <p:nvPr/>
        </p:nvSpPr>
        <p:spPr>
          <a:xfrm rot="1255237">
            <a:off x="2394698" y="7538779"/>
            <a:ext cx="1180043" cy="812600"/>
          </a:xfrm>
          <a:custGeom>
            <a:avLst/>
            <a:gdLst/>
            <a:ahLst/>
            <a:cxnLst/>
            <a:rect l="l" t="t" r="r" b="b"/>
            <a:pathLst>
              <a:path w="1180043" h="812600">
                <a:moveTo>
                  <a:pt x="0" y="0"/>
                </a:moveTo>
                <a:lnTo>
                  <a:pt x="1180043" y="0"/>
                </a:lnTo>
                <a:lnTo>
                  <a:pt x="1180043" y="812600"/>
                </a:lnTo>
                <a:lnTo>
                  <a:pt x="0" y="812600"/>
                </a:lnTo>
                <a:lnTo>
                  <a:pt x="0" y="0"/>
                </a:lnTo>
                <a:close/>
              </a:path>
            </a:pathLst>
          </a:custGeom>
          <a:blipFill>
            <a:blip r:embed="rId9"/>
            <a:stretch>
              <a:fillRect t="-62571" r="-193516" b="-197067"/>
            </a:stretch>
          </a:blipFill>
        </p:spPr>
      </p:sp>
      <p:sp>
        <p:nvSpPr>
          <p:cNvPr id="111" name="Freeform 111"/>
          <p:cNvSpPr/>
          <p:nvPr/>
        </p:nvSpPr>
        <p:spPr>
          <a:xfrm rot="-1453828" flipH="1">
            <a:off x="3373321" y="8195156"/>
            <a:ext cx="728793" cy="501861"/>
          </a:xfrm>
          <a:custGeom>
            <a:avLst/>
            <a:gdLst/>
            <a:ahLst/>
            <a:cxnLst/>
            <a:rect l="l" t="t" r="r" b="b"/>
            <a:pathLst>
              <a:path w="728793" h="501861">
                <a:moveTo>
                  <a:pt x="728793" y="0"/>
                </a:moveTo>
                <a:lnTo>
                  <a:pt x="0" y="0"/>
                </a:lnTo>
                <a:lnTo>
                  <a:pt x="0" y="501861"/>
                </a:lnTo>
                <a:lnTo>
                  <a:pt x="728793" y="501861"/>
                </a:lnTo>
                <a:lnTo>
                  <a:pt x="728793" y="0"/>
                </a:lnTo>
                <a:close/>
              </a:path>
            </a:pathLst>
          </a:custGeom>
          <a:blipFill>
            <a:blip r:embed="rId9"/>
            <a:stretch>
              <a:fillRect t="-62571" r="-193516" b="-197067"/>
            </a:stretch>
          </a:blipFill>
        </p:spPr>
      </p:sp>
      <p:sp>
        <p:nvSpPr>
          <p:cNvPr id="112" name="Freeform 112"/>
          <p:cNvSpPr/>
          <p:nvPr/>
        </p:nvSpPr>
        <p:spPr>
          <a:xfrm rot="-6902382" flipH="1">
            <a:off x="14161458" y="1923684"/>
            <a:ext cx="1011795" cy="696741"/>
          </a:xfrm>
          <a:custGeom>
            <a:avLst/>
            <a:gdLst/>
            <a:ahLst/>
            <a:cxnLst/>
            <a:rect l="l" t="t" r="r" b="b"/>
            <a:pathLst>
              <a:path w="1011795" h="696741">
                <a:moveTo>
                  <a:pt x="1011795" y="0"/>
                </a:moveTo>
                <a:lnTo>
                  <a:pt x="0" y="0"/>
                </a:lnTo>
                <a:lnTo>
                  <a:pt x="0" y="696740"/>
                </a:lnTo>
                <a:lnTo>
                  <a:pt x="1011795" y="696740"/>
                </a:lnTo>
                <a:lnTo>
                  <a:pt x="1011795" y="0"/>
                </a:lnTo>
                <a:close/>
              </a:path>
            </a:pathLst>
          </a:custGeom>
          <a:blipFill>
            <a:blip r:embed="rId9"/>
            <a:stretch>
              <a:fillRect t="-62571" r="-193516" b="-197067"/>
            </a:stretch>
          </a:blipFill>
        </p:spPr>
      </p:sp>
      <p:sp>
        <p:nvSpPr>
          <p:cNvPr id="113" name="Freeform 113"/>
          <p:cNvSpPr/>
          <p:nvPr/>
        </p:nvSpPr>
        <p:spPr>
          <a:xfrm>
            <a:off x="7232152" y="8117681"/>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2618086"/>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3904500"/>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5190915"/>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164201" y="6477329"/>
            <a:ext cx="2279617" cy="1191585"/>
            <a:chOff x="0" y="0"/>
            <a:chExt cx="3039489" cy="1588780"/>
          </a:xfrm>
        </p:grpSpPr>
        <p:grpSp>
          <p:nvGrpSpPr>
            <p:cNvPr id="26" name="Group 26"/>
            <p:cNvGrpSpPr/>
            <p:nvPr/>
          </p:nvGrpSpPr>
          <p:grpSpPr>
            <a:xfrm>
              <a:off x="0" y="0"/>
              <a:ext cx="3039489" cy="1588780"/>
              <a:chOff x="0" y="0"/>
              <a:chExt cx="620810" cy="324506"/>
            </a:xfrm>
          </p:grpSpPr>
          <p:sp>
            <p:nvSpPr>
              <p:cNvPr id="27" name="Freeform 2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28" name="TextBox 2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234950" y="117213"/>
              <a:ext cx="1688828" cy="1354354"/>
              <a:chOff x="0" y="0"/>
              <a:chExt cx="344940" cy="276625"/>
            </a:xfrm>
          </p:grpSpPr>
          <p:sp>
            <p:nvSpPr>
              <p:cNvPr id="30" name="Freeform 3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31" name="TextBox 3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164201" y="7763743"/>
            <a:ext cx="2279617" cy="1191585"/>
            <a:chOff x="0" y="0"/>
            <a:chExt cx="3039489" cy="1588780"/>
          </a:xfrm>
        </p:grpSpPr>
        <p:grpSp>
          <p:nvGrpSpPr>
            <p:cNvPr id="33" name="Group 33"/>
            <p:cNvGrpSpPr/>
            <p:nvPr/>
          </p:nvGrpSpPr>
          <p:grpSpPr>
            <a:xfrm>
              <a:off x="0" y="0"/>
              <a:ext cx="3039489" cy="1588780"/>
              <a:chOff x="0" y="0"/>
              <a:chExt cx="620810" cy="324506"/>
            </a:xfrm>
          </p:grpSpPr>
          <p:sp>
            <p:nvSpPr>
              <p:cNvPr id="34" name="Freeform 3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35" name="TextBox 3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234950" y="117213"/>
              <a:ext cx="1688828" cy="1354354"/>
              <a:chOff x="0" y="0"/>
              <a:chExt cx="344940" cy="276625"/>
            </a:xfrm>
          </p:grpSpPr>
          <p:sp>
            <p:nvSpPr>
              <p:cNvPr id="37" name="Freeform 3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38" name="TextBox 3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743240"/>
            <a:ext cx="15613811" cy="8800520"/>
            <a:chOff x="0" y="0"/>
            <a:chExt cx="4112279" cy="2317832"/>
          </a:xfrm>
        </p:grpSpPr>
        <p:sp>
          <p:nvSpPr>
            <p:cNvPr id="52" name="Freeform 52"/>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1028700"/>
            <a:ext cx="14956138" cy="8229600"/>
            <a:chOff x="0" y="0"/>
            <a:chExt cx="3939065" cy="2167467"/>
          </a:xfrm>
        </p:grpSpPr>
        <p:sp>
          <p:nvSpPr>
            <p:cNvPr id="55" name="Freeform 55"/>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56" name="TextBox 56"/>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40290" y="1622751"/>
            <a:ext cx="263115" cy="26311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59" name="TextBox 5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0" name="Group 60"/>
          <p:cNvGrpSpPr/>
          <p:nvPr/>
        </p:nvGrpSpPr>
        <p:grpSpPr>
          <a:xfrm>
            <a:off x="1540290" y="2470372"/>
            <a:ext cx="263115" cy="26311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2" name="TextBox 6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3" name="Group 63"/>
          <p:cNvGrpSpPr/>
          <p:nvPr/>
        </p:nvGrpSpPr>
        <p:grpSpPr>
          <a:xfrm>
            <a:off x="1540290" y="3317993"/>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4165614"/>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5013235"/>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5860856"/>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6708477"/>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7556097"/>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8403718"/>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564542" y="1331671"/>
            <a:ext cx="2186870" cy="1191585"/>
            <a:chOff x="0" y="0"/>
            <a:chExt cx="595553" cy="324506"/>
          </a:xfrm>
        </p:grpSpPr>
        <p:sp>
          <p:nvSpPr>
            <p:cNvPr id="85" name="Freeform 8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86" name="TextBox 86"/>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87" name="Group 87"/>
          <p:cNvGrpSpPr/>
          <p:nvPr/>
        </p:nvGrpSpPr>
        <p:grpSpPr>
          <a:xfrm>
            <a:off x="15666322" y="1419581"/>
            <a:ext cx="1998307" cy="1015766"/>
            <a:chOff x="0" y="0"/>
            <a:chExt cx="544201" cy="276625"/>
          </a:xfrm>
        </p:grpSpPr>
        <p:sp>
          <p:nvSpPr>
            <p:cNvPr id="88" name="Freeform 8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89" name="TextBox 89"/>
            <p:cNvSpPr txBox="1"/>
            <p:nvPr/>
          </p:nvSpPr>
          <p:spPr>
            <a:xfrm>
              <a:off x="0" y="-66675"/>
              <a:ext cx="544201" cy="343300"/>
            </a:xfrm>
            <a:prstGeom prst="rect">
              <a:avLst/>
            </a:prstGeom>
          </p:spPr>
          <p:txBody>
            <a:bodyPr lIns="51986" tIns="51986" rIns="51986" bIns="51986" rtlCol="0" anchor="ctr"/>
            <a:lstStyle/>
            <a:p>
              <a:pPr algn="ctr">
                <a:lnSpc>
                  <a:spcPts val="4200"/>
                </a:lnSpc>
              </a:pPr>
              <a:endParaRPr/>
            </a:p>
          </p:txBody>
        </p:sp>
      </p:grpSp>
      <p:sp>
        <p:nvSpPr>
          <p:cNvPr id="90" name="Freeform 90"/>
          <p:cNvSpPr/>
          <p:nvPr/>
        </p:nvSpPr>
        <p:spPr>
          <a:xfrm>
            <a:off x="13935746" y="3005081"/>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1" name="Freeform 91"/>
          <p:cNvSpPr/>
          <p:nvPr/>
        </p:nvSpPr>
        <p:spPr>
          <a:xfrm rot="1255237">
            <a:off x="2126638" y="8199016"/>
            <a:ext cx="1180043" cy="812600"/>
          </a:xfrm>
          <a:custGeom>
            <a:avLst/>
            <a:gdLst/>
            <a:ahLst/>
            <a:cxnLst/>
            <a:rect l="l" t="t" r="r" b="b"/>
            <a:pathLst>
              <a:path w="1180043" h="812600">
                <a:moveTo>
                  <a:pt x="0" y="0"/>
                </a:moveTo>
                <a:lnTo>
                  <a:pt x="1180043" y="0"/>
                </a:lnTo>
                <a:lnTo>
                  <a:pt x="1180043" y="812600"/>
                </a:lnTo>
                <a:lnTo>
                  <a:pt x="0" y="812600"/>
                </a:lnTo>
                <a:lnTo>
                  <a:pt x="0" y="0"/>
                </a:lnTo>
                <a:close/>
              </a:path>
            </a:pathLst>
          </a:custGeom>
          <a:blipFill>
            <a:blip r:embed="rId8"/>
            <a:stretch>
              <a:fillRect t="-62571" r="-193516" b="-197067"/>
            </a:stretch>
          </a:blipFill>
        </p:spPr>
      </p:sp>
      <p:sp>
        <p:nvSpPr>
          <p:cNvPr id="92" name="Freeform 92"/>
          <p:cNvSpPr/>
          <p:nvPr/>
        </p:nvSpPr>
        <p:spPr>
          <a:xfrm rot="-298565" flipH="1">
            <a:off x="3048467" y="8434380"/>
            <a:ext cx="728793" cy="501861"/>
          </a:xfrm>
          <a:custGeom>
            <a:avLst/>
            <a:gdLst/>
            <a:ahLst/>
            <a:cxnLst/>
            <a:rect l="l" t="t" r="r" b="b"/>
            <a:pathLst>
              <a:path w="728793" h="501861">
                <a:moveTo>
                  <a:pt x="728793" y="0"/>
                </a:moveTo>
                <a:lnTo>
                  <a:pt x="0" y="0"/>
                </a:lnTo>
                <a:lnTo>
                  <a:pt x="0" y="501861"/>
                </a:lnTo>
                <a:lnTo>
                  <a:pt x="728793" y="501861"/>
                </a:lnTo>
                <a:lnTo>
                  <a:pt x="728793" y="0"/>
                </a:lnTo>
                <a:close/>
              </a:path>
            </a:pathLst>
          </a:custGeom>
          <a:blipFill>
            <a:blip r:embed="rId8"/>
            <a:stretch>
              <a:fillRect t="-62571" r="-193516" b="-197067"/>
            </a:stretch>
          </a:blipFill>
        </p:spPr>
      </p:sp>
      <p:sp>
        <p:nvSpPr>
          <p:cNvPr id="93" name="Freeform 93"/>
          <p:cNvSpPr/>
          <p:nvPr/>
        </p:nvSpPr>
        <p:spPr>
          <a:xfrm>
            <a:off x="7232152" y="8458035"/>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4" name="Freeform 94"/>
          <p:cNvSpPr/>
          <p:nvPr/>
        </p:nvSpPr>
        <p:spPr>
          <a:xfrm>
            <a:off x="9572564" y="3696900"/>
            <a:ext cx="6451167" cy="4838375"/>
          </a:xfrm>
          <a:custGeom>
            <a:avLst/>
            <a:gdLst/>
            <a:ahLst/>
            <a:cxnLst/>
            <a:rect l="l" t="t" r="r" b="b"/>
            <a:pathLst>
              <a:path w="6451167" h="4838375">
                <a:moveTo>
                  <a:pt x="0" y="0"/>
                </a:moveTo>
                <a:lnTo>
                  <a:pt x="6451167" y="0"/>
                </a:lnTo>
                <a:lnTo>
                  <a:pt x="6451167" y="4838376"/>
                </a:lnTo>
                <a:lnTo>
                  <a:pt x="0" y="4838376"/>
                </a:lnTo>
                <a:lnTo>
                  <a:pt x="0" y="0"/>
                </a:lnTo>
                <a:close/>
              </a:path>
            </a:pathLst>
          </a:custGeom>
          <a:blipFill>
            <a:blip r:embed="rId9"/>
            <a:stretch>
              <a:fillRect/>
            </a:stretch>
          </a:blipFill>
        </p:spPr>
      </p:sp>
      <p:grpSp>
        <p:nvGrpSpPr>
          <p:cNvPr id="95" name="Group 95"/>
          <p:cNvGrpSpPr/>
          <p:nvPr/>
        </p:nvGrpSpPr>
        <p:grpSpPr>
          <a:xfrm>
            <a:off x="2493695" y="3213878"/>
            <a:ext cx="6795871" cy="5610583"/>
            <a:chOff x="0" y="0"/>
            <a:chExt cx="1789859" cy="1477684"/>
          </a:xfrm>
        </p:grpSpPr>
        <p:sp>
          <p:nvSpPr>
            <p:cNvPr id="96" name="Freeform 96"/>
            <p:cNvSpPr/>
            <p:nvPr/>
          </p:nvSpPr>
          <p:spPr>
            <a:xfrm>
              <a:off x="0" y="0"/>
              <a:ext cx="1789859" cy="1477684"/>
            </a:xfrm>
            <a:custGeom>
              <a:avLst/>
              <a:gdLst/>
              <a:ahLst/>
              <a:cxnLst/>
              <a:rect l="l" t="t" r="r" b="b"/>
              <a:pathLst>
                <a:path w="1789859" h="1477684">
                  <a:moveTo>
                    <a:pt x="68353" y="0"/>
                  </a:moveTo>
                  <a:lnTo>
                    <a:pt x="1721506" y="0"/>
                  </a:lnTo>
                  <a:cubicBezTo>
                    <a:pt x="1739635" y="0"/>
                    <a:pt x="1757020" y="7201"/>
                    <a:pt x="1769839" y="20020"/>
                  </a:cubicBezTo>
                  <a:cubicBezTo>
                    <a:pt x="1782657" y="32839"/>
                    <a:pt x="1789859" y="50224"/>
                    <a:pt x="1789859" y="68353"/>
                  </a:cubicBezTo>
                  <a:lnTo>
                    <a:pt x="1789859" y="1409332"/>
                  </a:lnTo>
                  <a:cubicBezTo>
                    <a:pt x="1789859" y="1447082"/>
                    <a:pt x="1759257" y="1477684"/>
                    <a:pt x="1721506" y="1477684"/>
                  </a:cubicBezTo>
                  <a:lnTo>
                    <a:pt x="68353" y="1477684"/>
                  </a:lnTo>
                  <a:cubicBezTo>
                    <a:pt x="30602" y="1477684"/>
                    <a:pt x="0" y="1447082"/>
                    <a:pt x="0" y="1409332"/>
                  </a:cubicBezTo>
                  <a:lnTo>
                    <a:pt x="0" y="68353"/>
                  </a:lnTo>
                  <a:cubicBezTo>
                    <a:pt x="0" y="30602"/>
                    <a:pt x="30602" y="0"/>
                    <a:pt x="68353" y="0"/>
                  </a:cubicBezTo>
                  <a:close/>
                </a:path>
              </a:pathLst>
            </a:custGeom>
            <a:solidFill>
              <a:srgbClr val="000000">
                <a:alpha val="0"/>
              </a:srgbClr>
            </a:solidFill>
            <a:ln w="28575" cap="rnd">
              <a:solidFill>
                <a:srgbClr val="E76262"/>
              </a:solidFill>
              <a:prstDash val="lgDash"/>
              <a:round/>
            </a:ln>
          </p:spPr>
        </p:sp>
        <p:sp>
          <p:nvSpPr>
            <p:cNvPr id="97" name="TextBox 97"/>
            <p:cNvSpPr txBox="1"/>
            <p:nvPr/>
          </p:nvSpPr>
          <p:spPr>
            <a:xfrm>
              <a:off x="0" y="-28575"/>
              <a:ext cx="1789859" cy="1506259"/>
            </a:xfrm>
            <a:prstGeom prst="rect">
              <a:avLst/>
            </a:prstGeom>
          </p:spPr>
          <p:txBody>
            <a:bodyPr lIns="50800" tIns="50800" rIns="50800" bIns="50800" rtlCol="0" anchor="ctr"/>
            <a:lstStyle/>
            <a:p>
              <a:pPr algn="ctr">
                <a:lnSpc>
                  <a:spcPts val="2659"/>
                </a:lnSpc>
              </a:pPr>
              <a:endParaRPr/>
            </a:p>
          </p:txBody>
        </p:sp>
      </p:grpSp>
      <p:sp>
        <p:nvSpPr>
          <p:cNvPr id="98" name="TextBox 98"/>
          <p:cNvSpPr txBox="1"/>
          <p:nvPr/>
        </p:nvSpPr>
        <p:spPr>
          <a:xfrm>
            <a:off x="2427345" y="3486479"/>
            <a:ext cx="6612144" cy="2781300"/>
          </a:xfrm>
          <a:prstGeom prst="rect">
            <a:avLst/>
          </a:prstGeom>
        </p:spPr>
        <p:txBody>
          <a:bodyPr lIns="0" tIns="0" rIns="0" bIns="0" rtlCol="0" anchor="t">
            <a:spAutoFit/>
          </a:bodyPr>
          <a:lstStyle/>
          <a:p>
            <a:pPr marL="539749" lvl="1" indent="-269875" algn="just">
              <a:lnSpc>
                <a:spcPts val="3749"/>
              </a:lnSpc>
              <a:spcBef>
                <a:spcPct val="0"/>
              </a:spcBef>
              <a:buFont typeface="Arial"/>
              <a:buChar char="•"/>
            </a:pPr>
            <a:r>
              <a:rPr lang="en-US" sz="2499" dirty="0" err="1">
                <a:solidFill>
                  <a:srgbClr val="503D36"/>
                </a:solidFill>
                <a:latin typeface="Sniglet"/>
                <a:ea typeface="Sniglet"/>
                <a:cs typeface="Sniglet"/>
                <a:sym typeface="Sniglet"/>
              </a:rPr>
              <a:t>Thuật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toán</a:t>
            </a:r>
            <a:r>
              <a:rPr lang="en-US" sz="2499" dirty="0">
                <a:solidFill>
                  <a:srgbClr val="503D36"/>
                </a:solidFill>
                <a:latin typeface="Sniglet"/>
                <a:ea typeface="Sniglet"/>
                <a:cs typeface="Sniglet"/>
                <a:sym typeface="Sniglet"/>
              </a:rPr>
              <a:t> K-</a:t>
            </a:r>
            <a:r>
              <a:rPr lang="en-US" sz="2499" dirty="0" err="1">
                <a:solidFill>
                  <a:srgbClr val="503D36"/>
                </a:solidFill>
                <a:latin typeface="Sniglet"/>
                <a:ea typeface="Sniglet"/>
                <a:cs typeface="Sniglet"/>
                <a:sym typeface="Sniglet"/>
              </a:rPr>
              <a:t>medoids</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là</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một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thuật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toán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phân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cụm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phân</a:t>
            </a:r>
            <a:r>
              <a:rPr lang="en-US" sz="2499" dirty="0">
                <a:solidFill>
                  <a:srgbClr val="503D36"/>
                </a:solidFill>
                <a:latin typeface="Sniglet"/>
                <a:ea typeface="Sniglet"/>
                <a:cs typeface="Sniglet"/>
                <a:sym typeface="Sniglet"/>
              </a:rPr>
              <a:t> chia </a:t>
            </a:r>
            <a:r>
              <a:rPr lang="en-US" sz="2499" dirty="0" err="1">
                <a:solidFill>
                  <a:srgbClr val="503D36"/>
                </a:solidFill>
                <a:latin typeface="Sniglet"/>
                <a:ea typeface="Sniglet"/>
                <a:cs typeface="Sniglet"/>
                <a:sym typeface="Sniglet"/>
              </a:rPr>
              <a:t>tập</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hợp</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các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điểm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dữ</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liệu</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xung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quanh</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một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trung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gian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điểm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khác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biệt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nhỏ</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nhất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và</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liên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tục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cố</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gắng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giảm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sự</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khác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biệt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giữa</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các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điểm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trong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cùng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một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cụm</a:t>
            </a:r>
            <a:r>
              <a:rPr lang="en-US" sz="2499" dirty="0">
                <a:solidFill>
                  <a:srgbClr val="503D36"/>
                </a:solidFill>
                <a:latin typeface="Sniglet"/>
                <a:ea typeface="Sniglet"/>
                <a:cs typeface="Sniglet"/>
                <a:sym typeface="Sniglet"/>
              </a:rPr>
              <a:t>. </a:t>
            </a:r>
          </a:p>
        </p:txBody>
      </p:sp>
      <p:grpSp>
        <p:nvGrpSpPr>
          <p:cNvPr id="99" name="Group 99"/>
          <p:cNvGrpSpPr/>
          <p:nvPr/>
        </p:nvGrpSpPr>
        <p:grpSpPr>
          <a:xfrm>
            <a:off x="594866" y="1690137"/>
            <a:ext cx="1232729" cy="7134324"/>
            <a:chOff x="0" y="0"/>
            <a:chExt cx="1643639" cy="9512432"/>
          </a:xfrm>
        </p:grpSpPr>
        <p:sp>
          <p:nvSpPr>
            <p:cNvPr id="100" name="TextBox 100"/>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9" name="Group 109"/>
          <p:cNvGrpSpPr/>
          <p:nvPr/>
        </p:nvGrpSpPr>
        <p:grpSpPr>
          <a:xfrm>
            <a:off x="3221517" y="-367067"/>
            <a:ext cx="12515460" cy="3241788"/>
            <a:chOff x="0" y="0"/>
            <a:chExt cx="16687280" cy="4322384"/>
          </a:xfrm>
        </p:grpSpPr>
        <p:sp>
          <p:nvSpPr>
            <p:cNvPr id="110" name="Freeform 110"/>
            <p:cNvSpPr/>
            <p:nvPr/>
          </p:nvSpPr>
          <p:spPr>
            <a:xfrm rot="2506063">
              <a:off x="12906268" y="978436"/>
              <a:ext cx="3634587" cy="1826380"/>
            </a:xfrm>
            <a:custGeom>
              <a:avLst/>
              <a:gdLst/>
              <a:ahLst/>
              <a:cxnLst/>
              <a:rect l="l" t="t" r="r" b="b"/>
              <a:pathLst>
                <a:path w="3634587" h="1826380">
                  <a:moveTo>
                    <a:pt x="0" y="0"/>
                  </a:moveTo>
                  <a:lnTo>
                    <a:pt x="3634587" y="0"/>
                  </a:lnTo>
                  <a:lnTo>
                    <a:pt x="3634587" y="1826380"/>
                  </a:lnTo>
                  <a:lnTo>
                    <a:pt x="0" y="1826380"/>
                  </a:lnTo>
                  <a:lnTo>
                    <a:pt x="0" y="0"/>
                  </a:lnTo>
                  <a:close/>
                </a:path>
              </a:pathLst>
            </a:custGeom>
            <a:blipFill>
              <a:blip r:embed="rId10"/>
              <a:stretch>
                <a:fillRect/>
              </a:stretch>
            </a:blipFill>
          </p:spPr>
        </p:sp>
        <p:grpSp>
          <p:nvGrpSpPr>
            <p:cNvPr id="111" name="Group 111"/>
            <p:cNvGrpSpPr/>
            <p:nvPr/>
          </p:nvGrpSpPr>
          <p:grpSpPr>
            <a:xfrm>
              <a:off x="0" y="2264984"/>
              <a:ext cx="14285639" cy="2057400"/>
              <a:chOff x="0" y="0"/>
              <a:chExt cx="2821855" cy="406400"/>
            </a:xfrm>
          </p:grpSpPr>
          <p:sp>
            <p:nvSpPr>
              <p:cNvPr id="112" name="Freeform 112"/>
              <p:cNvSpPr/>
              <p:nvPr/>
            </p:nvSpPr>
            <p:spPr>
              <a:xfrm>
                <a:off x="0" y="0"/>
                <a:ext cx="2821855" cy="406400"/>
              </a:xfrm>
              <a:custGeom>
                <a:avLst/>
                <a:gdLst/>
                <a:ahLst/>
                <a:cxnLst/>
                <a:rect l="l" t="t" r="r" b="b"/>
                <a:pathLst>
                  <a:path w="2821855" h="406400">
                    <a:moveTo>
                      <a:pt x="72258" y="0"/>
                    </a:moveTo>
                    <a:lnTo>
                      <a:pt x="2749596" y="0"/>
                    </a:lnTo>
                    <a:cubicBezTo>
                      <a:pt x="2768760" y="0"/>
                      <a:pt x="2787140" y="7613"/>
                      <a:pt x="2800691" y="21164"/>
                    </a:cubicBezTo>
                    <a:cubicBezTo>
                      <a:pt x="2814242" y="34715"/>
                      <a:pt x="2821855" y="53094"/>
                      <a:pt x="2821855" y="72258"/>
                    </a:cubicBezTo>
                    <a:lnTo>
                      <a:pt x="2821855" y="334142"/>
                    </a:lnTo>
                    <a:cubicBezTo>
                      <a:pt x="2821855" y="353306"/>
                      <a:pt x="2814242" y="371685"/>
                      <a:pt x="2800691" y="385236"/>
                    </a:cubicBezTo>
                    <a:cubicBezTo>
                      <a:pt x="2787140" y="398787"/>
                      <a:pt x="2768760" y="406400"/>
                      <a:pt x="2749596" y="406400"/>
                    </a:cubicBezTo>
                    <a:lnTo>
                      <a:pt x="72258" y="406400"/>
                    </a:lnTo>
                    <a:cubicBezTo>
                      <a:pt x="53094" y="406400"/>
                      <a:pt x="34715" y="398787"/>
                      <a:pt x="21164" y="385236"/>
                    </a:cubicBezTo>
                    <a:cubicBezTo>
                      <a:pt x="7613" y="371685"/>
                      <a:pt x="0" y="353306"/>
                      <a:pt x="0" y="334142"/>
                    </a:cubicBezTo>
                    <a:lnTo>
                      <a:pt x="0" y="72258"/>
                    </a:lnTo>
                    <a:cubicBezTo>
                      <a:pt x="0" y="53094"/>
                      <a:pt x="7613" y="34715"/>
                      <a:pt x="21164" y="21164"/>
                    </a:cubicBezTo>
                    <a:cubicBezTo>
                      <a:pt x="34715" y="7613"/>
                      <a:pt x="53094" y="0"/>
                      <a:pt x="72258" y="0"/>
                    </a:cubicBezTo>
                    <a:close/>
                  </a:path>
                </a:pathLst>
              </a:custGeom>
              <a:solidFill>
                <a:srgbClr val="FFCF91"/>
              </a:solidFill>
              <a:ln w="47625" cap="rnd">
                <a:solidFill>
                  <a:srgbClr val="E76262"/>
                </a:solidFill>
                <a:prstDash val="lgDash"/>
                <a:round/>
              </a:ln>
            </p:spPr>
          </p:sp>
          <p:sp>
            <p:nvSpPr>
              <p:cNvPr id="113" name="TextBox 113"/>
              <p:cNvSpPr txBox="1"/>
              <p:nvPr/>
            </p:nvSpPr>
            <p:spPr>
              <a:xfrm>
                <a:off x="0" y="-28575"/>
                <a:ext cx="2821855" cy="434975"/>
              </a:xfrm>
              <a:prstGeom prst="rect">
                <a:avLst/>
              </a:prstGeom>
            </p:spPr>
            <p:txBody>
              <a:bodyPr lIns="50800" tIns="50800" rIns="50800" bIns="50800" rtlCol="0" anchor="ctr"/>
              <a:lstStyle/>
              <a:p>
                <a:pPr algn="ctr">
                  <a:lnSpc>
                    <a:spcPts val="2659"/>
                  </a:lnSpc>
                </a:pPr>
                <a:endParaRPr/>
              </a:p>
            </p:txBody>
          </p:sp>
        </p:grpSp>
        <p:sp>
          <p:nvSpPr>
            <p:cNvPr id="114" name="TextBox 114"/>
            <p:cNvSpPr txBox="1"/>
            <p:nvPr/>
          </p:nvSpPr>
          <p:spPr>
            <a:xfrm>
              <a:off x="57040" y="2828500"/>
              <a:ext cx="14171559" cy="1016000"/>
            </a:xfrm>
            <a:prstGeom prst="rect">
              <a:avLst/>
            </a:prstGeom>
          </p:spPr>
          <p:txBody>
            <a:bodyPr lIns="0" tIns="0" rIns="0" bIns="0" rtlCol="0" anchor="t">
              <a:spAutoFit/>
            </a:bodyPr>
            <a:lstStyle/>
            <a:p>
              <a:pPr marL="0" lvl="0" indent="0" algn="ctr">
                <a:lnSpc>
                  <a:spcPts val="6000"/>
                </a:lnSpc>
                <a:spcBef>
                  <a:spcPct val="0"/>
                </a:spcBef>
              </a:pPr>
              <a:r>
                <a:rPr lang="en-US" sz="5000" b="1" dirty="0">
                  <a:solidFill>
                    <a:srgbClr val="503D36"/>
                  </a:solidFill>
                  <a:latin typeface="Muli Bold"/>
                  <a:ea typeface="Muli Bold"/>
                  <a:cs typeface="Muli Bold"/>
                  <a:sym typeface="Muli Bold"/>
                </a:rPr>
                <a:t>THUẬT TOÁN K-MEDOIDS LÀ GÌ?</a:t>
              </a:r>
            </a:p>
          </p:txBody>
        </p:sp>
      </p:grpSp>
      <p:sp>
        <p:nvSpPr>
          <p:cNvPr id="115" name="TextBox 115"/>
          <p:cNvSpPr txBox="1"/>
          <p:nvPr/>
        </p:nvSpPr>
        <p:spPr>
          <a:xfrm>
            <a:off x="2493695" y="6401129"/>
            <a:ext cx="6362353" cy="1847850"/>
          </a:xfrm>
          <a:prstGeom prst="rect">
            <a:avLst/>
          </a:prstGeom>
        </p:spPr>
        <p:txBody>
          <a:bodyPr lIns="0" tIns="0" rIns="0" bIns="0" rtlCol="0" anchor="t">
            <a:spAutoFit/>
          </a:bodyPr>
          <a:lstStyle/>
          <a:p>
            <a:pPr marL="539749" lvl="1" indent="-269875" algn="just">
              <a:lnSpc>
                <a:spcPts val="3749"/>
              </a:lnSpc>
              <a:spcBef>
                <a:spcPct val="0"/>
              </a:spcBef>
              <a:buFont typeface="Arial"/>
              <a:buChar char="•"/>
            </a:pPr>
            <a:r>
              <a:rPr lang="en-US" sz="2499" dirty="0" err="1">
                <a:solidFill>
                  <a:srgbClr val="503D36"/>
                </a:solidFill>
                <a:latin typeface="Sniglet"/>
                <a:ea typeface="Sniglet"/>
                <a:cs typeface="Sniglet"/>
                <a:sym typeface="Sniglet"/>
              </a:rPr>
              <a:t>Thuật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toán</a:t>
            </a:r>
            <a:r>
              <a:rPr lang="en-US" sz="2499" dirty="0">
                <a:solidFill>
                  <a:srgbClr val="503D36"/>
                </a:solidFill>
                <a:latin typeface="Sniglet"/>
                <a:ea typeface="Sniglet"/>
                <a:cs typeface="Sniglet"/>
                <a:sym typeface="Sniglet"/>
              </a:rPr>
              <a:t> PAM (Partitioning Around </a:t>
            </a:r>
            <a:r>
              <a:rPr lang="en-US" sz="2499" dirty="0" err="1">
                <a:solidFill>
                  <a:srgbClr val="503D36"/>
                </a:solidFill>
                <a:latin typeface="Sniglet"/>
                <a:ea typeface="Sniglet"/>
                <a:cs typeface="Sniglet"/>
                <a:sym typeface="Sniglet"/>
              </a:rPr>
              <a:t>Medoids</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là</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một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phương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pháp</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phân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cụm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phổ</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biến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đặc</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biệt</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trong</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bài</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toán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phân</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cụm</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theo</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mô</a:t>
            </a:r>
            <a:r>
              <a:rPr lang="en-US" sz="2499" dirty="0">
                <a:solidFill>
                  <a:srgbClr val="503D36"/>
                </a:solidFill>
                <a:latin typeface="Sniglet"/>
                <a:ea typeface="Sniglet"/>
                <a:cs typeface="Sniglet"/>
                <a:sym typeface="Sniglet"/>
              </a:rPr>
              <a:t> </a:t>
            </a:r>
            <a:r>
              <a:rPr lang="en-US" sz="2499" dirty="0" err="1">
                <a:solidFill>
                  <a:srgbClr val="503D36"/>
                </a:solidFill>
                <a:latin typeface="Sniglet"/>
                <a:ea typeface="Sniglet"/>
                <a:cs typeface="Sniglet"/>
                <a:sym typeface="Sniglet"/>
              </a:rPr>
              <a:t>hình</a:t>
            </a:r>
            <a:r>
              <a:rPr lang="en-US" sz="2499" dirty="0">
                <a:solidFill>
                  <a:srgbClr val="503D36"/>
                </a:solidFill>
                <a:latin typeface="Sniglet"/>
                <a:ea typeface="Sniglet"/>
                <a:cs typeface="Sniglet"/>
                <a:sym typeface="Sniglet"/>
              </a:rPr>
              <a:t> K-</a:t>
            </a:r>
            <a:r>
              <a:rPr lang="en-US" sz="2499" dirty="0" err="1">
                <a:solidFill>
                  <a:srgbClr val="503D36"/>
                </a:solidFill>
                <a:latin typeface="Sniglet"/>
                <a:ea typeface="Sniglet"/>
                <a:cs typeface="Sniglet"/>
                <a:sym typeface="Sniglet"/>
              </a:rPr>
              <a:t>medoids</a:t>
            </a:r>
            <a:r>
              <a:rPr lang="en-US" sz="2499" dirty="0">
                <a:solidFill>
                  <a:srgbClr val="503D36"/>
                </a:solidFill>
                <a:latin typeface="Sniglet"/>
                <a:ea typeface="Sniglet"/>
                <a:cs typeface="Sniglet"/>
                <a:sym typeface="Sniglet"/>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inVertic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down)">
                                      <p:cBhvr>
                                        <p:cTn id="19" dur="500"/>
                                        <p:tgtEl>
                                          <p:spTgt spid="98"/>
                                        </p:tgtEl>
                                      </p:cBhvr>
                                    </p:animEffect>
                                  </p:childTnLst>
                                </p:cTn>
                              </p:par>
                              <p:par>
                                <p:cTn id="20" presetID="22" presetClass="entr" presetSubtype="4"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down)">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ipe(down)">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2618086"/>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3904500"/>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5190915"/>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164201" y="6477329"/>
            <a:ext cx="2279617" cy="1191585"/>
            <a:chOff x="0" y="0"/>
            <a:chExt cx="3039489" cy="1588780"/>
          </a:xfrm>
        </p:grpSpPr>
        <p:grpSp>
          <p:nvGrpSpPr>
            <p:cNvPr id="26" name="Group 26"/>
            <p:cNvGrpSpPr/>
            <p:nvPr/>
          </p:nvGrpSpPr>
          <p:grpSpPr>
            <a:xfrm>
              <a:off x="0" y="0"/>
              <a:ext cx="3039489" cy="1588780"/>
              <a:chOff x="0" y="0"/>
              <a:chExt cx="620810" cy="324506"/>
            </a:xfrm>
          </p:grpSpPr>
          <p:sp>
            <p:nvSpPr>
              <p:cNvPr id="27" name="Freeform 2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28" name="TextBox 2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234950" y="117213"/>
              <a:ext cx="1688828" cy="1354354"/>
              <a:chOff x="0" y="0"/>
              <a:chExt cx="344940" cy="276625"/>
            </a:xfrm>
          </p:grpSpPr>
          <p:sp>
            <p:nvSpPr>
              <p:cNvPr id="30" name="Freeform 3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31" name="TextBox 3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164201" y="7763743"/>
            <a:ext cx="2279617" cy="1191585"/>
            <a:chOff x="0" y="0"/>
            <a:chExt cx="3039489" cy="1588780"/>
          </a:xfrm>
        </p:grpSpPr>
        <p:grpSp>
          <p:nvGrpSpPr>
            <p:cNvPr id="33" name="Group 33"/>
            <p:cNvGrpSpPr/>
            <p:nvPr/>
          </p:nvGrpSpPr>
          <p:grpSpPr>
            <a:xfrm>
              <a:off x="0" y="0"/>
              <a:ext cx="3039489" cy="1588780"/>
              <a:chOff x="0" y="0"/>
              <a:chExt cx="620810" cy="324506"/>
            </a:xfrm>
          </p:grpSpPr>
          <p:sp>
            <p:nvSpPr>
              <p:cNvPr id="34" name="Freeform 3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35" name="TextBox 3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234950" y="117213"/>
              <a:ext cx="1688828" cy="1354354"/>
              <a:chOff x="0" y="0"/>
              <a:chExt cx="344940" cy="276625"/>
            </a:xfrm>
          </p:grpSpPr>
          <p:sp>
            <p:nvSpPr>
              <p:cNvPr id="37" name="Freeform 3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38" name="TextBox 3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412655"/>
            <a:ext cx="15613811" cy="9131105"/>
            <a:chOff x="0" y="0"/>
            <a:chExt cx="4112279" cy="2404900"/>
          </a:xfrm>
        </p:grpSpPr>
        <p:sp>
          <p:nvSpPr>
            <p:cNvPr id="52" name="Freeform 52"/>
            <p:cNvSpPr/>
            <p:nvPr/>
          </p:nvSpPr>
          <p:spPr>
            <a:xfrm>
              <a:off x="0" y="0"/>
              <a:ext cx="4112280" cy="2404900"/>
            </a:xfrm>
            <a:custGeom>
              <a:avLst/>
              <a:gdLst/>
              <a:ahLst/>
              <a:cxnLst/>
              <a:rect l="l" t="t" r="r" b="b"/>
              <a:pathLst>
                <a:path w="4112280" h="2404900">
                  <a:moveTo>
                    <a:pt x="9917" y="0"/>
                  </a:moveTo>
                  <a:lnTo>
                    <a:pt x="4102363" y="0"/>
                  </a:lnTo>
                  <a:cubicBezTo>
                    <a:pt x="4107840" y="0"/>
                    <a:pt x="4112280" y="4440"/>
                    <a:pt x="4112280" y="9917"/>
                  </a:cubicBezTo>
                  <a:lnTo>
                    <a:pt x="4112280" y="2394983"/>
                  </a:lnTo>
                  <a:cubicBezTo>
                    <a:pt x="4112280" y="2400460"/>
                    <a:pt x="4107840" y="2404900"/>
                    <a:pt x="4102363" y="2404900"/>
                  </a:cubicBezTo>
                  <a:lnTo>
                    <a:pt x="9917" y="2404900"/>
                  </a:lnTo>
                  <a:cubicBezTo>
                    <a:pt x="4440" y="2404900"/>
                    <a:pt x="0" y="2400460"/>
                    <a:pt x="0" y="2394983"/>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433475"/>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923354"/>
            <a:ext cx="14956138" cy="8229600"/>
            <a:chOff x="0" y="0"/>
            <a:chExt cx="3939065" cy="2167467"/>
          </a:xfrm>
        </p:grpSpPr>
        <p:sp>
          <p:nvSpPr>
            <p:cNvPr id="55" name="Freeform 55"/>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FCF4E8"/>
              </a:solidFill>
              <a:prstDash val="lgDash"/>
              <a:miter/>
            </a:ln>
          </p:spPr>
        </p:sp>
        <p:sp>
          <p:nvSpPr>
            <p:cNvPr id="56" name="TextBox 56"/>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40290" y="1622751"/>
            <a:ext cx="263115" cy="26311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59" name="TextBox 5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0" name="Group 60"/>
          <p:cNvGrpSpPr/>
          <p:nvPr/>
        </p:nvGrpSpPr>
        <p:grpSpPr>
          <a:xfrm>
            <a:off x="1540290" y="2470372"/>
            <a:ext cx="263115" cy="26311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2" name="TextBox 6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3" name="Group 63"/>
          <p:cNvGrpSpPr/>
          <p:nvPr/>
        </p:nvGrpSpPr>
        <p:grpSpPr>
          <a:xfrm>
            <a:off x="1540290" y="3317993"/>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4165614"/>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5013235"/>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5860856"/>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6708477"/>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7556097"/>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8403718"/>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564542" y="1331671"/>
            <a:ext cx="2186870" cy="1191585"/>
            <a:chOff x="0" y="0"/>
            <a:chExt cx="595553" cy="324506"/>
          </a:xfrm>
        </p:grpSpPr>
        <p:sp>
          <p:nvSpPr>
            <p:cNvPr id="85" name="Freeform 8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86" name="TextBox 86"/>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87" name="Group 87"/>
          <p:cNvGrpSpPr/>
          <p:nvPr/>
        </p:nvGrpSpPr>
        <p:grpSpPr>
          <a:xfrm>
            <a:off x="15666322" y="1419581"/>
            <a:ext cx="1998307" cy="1015766"/>
            <a:chOff x="0" y="0"/>
            <a:chExt cx="544201" cy="276625"/>
          </a:xfrm>
        </p:grpSpPr>
        <p:sp>
          <p:nvSpPr>
            <p:cNvPr id="88" name="Freeform 8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89" name="TextBox 89"/>
            <p:cNvSpPr txBox="1"/>
            <p:nvPr/>
          </p:nvSpPr>
          <p:spPr>
            <a:xfrm>
              <a:off x="0" y="-66675"/>
              <a:ext cx="544201" cy="343300"/>
            </a:xfrm>
            <a:prstGeom prst="rect">
              <a:avLst/>
            </a:prstGeom>
          </p:spPr>
          <p:txBody>
            <a:bodyPr lIns="51986" tIns="51986" rIns="51986" bIns="51986" rtlCol="0" anchor="ctr"/>
            <a:lstStyle/>
            <a:p>
              <a:pPr algn="ctr">
                <a:lnSpc>
                  <a:spcPts val="4200"/>
                </a:lnSpc>
              </a:pPr>
              <a:endParaRPr/>
            </a:p>
          </p:txBody>
        </p:sp>
      </p:grpSp>
      <p:sp>
        <p:nvSpPr>
          <p:cNvPr id="90" name="Freeform 90"/>
          <p:cNvSpPr/>
          <p:nvPr/>
        </p:nvSpPr>
        <p:spPr>
          <a:xfrm rot="1255237">
            <a:off x="2126638" y="8199016"/>
            <a:ext cx="1180043" cy="812600"/>
          </a:xfrm>
          <a:custGeom>
            <a:avLst/>
            <a:gdLst/>
            <a:ahLst/>
            <a:cxnLst/>
            <a:rect l="l" t="t" r="r" b="b"/>
            <a:pathLst>
              <a:path w="1180043" h="812600">
                <a:moveTo>
                  <a:pt x="0" y="0"/>
                </a:moveTo>
                <a:lnTo>
                  <a:pt x="1180043" y="0"/>
                </a:lnTo>
                <a:lnTo>
                  <a:pt x="1180043" y="812600"/>
                </a:lnTo>
                <a:lnTo>
                  <a:pt x="0" y="812600"/>
                </a:lnTo>
                <a:lnTo>
                  <a:pt x="0" y="0"/>
                </a:lnTo>
                <a:close/>
              </a:path>
            </a:pathLst>
          </a:custGeom>
          <a:blipFill>
            <a:blip r:embed="rId6"/>
            <a:stretch>
              <a:fillRect t="-62571" r="-193516" b="-197067"/>
            </a:stretch>
          </a:blipFill>
        </p:spPr>
      </p:sp>
      <p:sp>
        <p:nvSpPr>
          <p:cNvPr id="91" name="Freeform 91"/>
          <p:cNvSpPr/>
          <p:nvPr/>
        </p:nvSpPr>
        <p:spPr>
          <a:xfrm rot="-298565" flipH="1">
            <a:off x="3048467" y="8434380"/>
            <a:ext cx="728793" cy="501861"/>
          </a:xfrm>
          <a:custGeom>
            <a:avLst/>
            <a:gdLst/>
            <a:ahLst/>
            <a:cxnLst/>
            <a:rect l="l" t="t" r="r" b="b"/>
            <a:pathLst>
              <a:path w="728793" h="501861">
                <a:moveTo>
                  <a:pt x="728793" y="0"/>
                </a:moveTo>
                <a:lnTo>
                  <a:pt x="0" y="0"/>
                </a:lnTo>
                <a:lnTo>
                  <a:pt x="0" y="501861"/>
                </a:lnTo>
                <a:lnTo>
                  <a:pt x="728793" y="501861"/>
                </a:lnTo>
                <a:lnTo>
                  <a:pt x="728793" y="0"/>
                </a:lnTo>
                <a:close/>
              </a:path>
            </a:pathLst>
          </a:custGeom>
          <a:blipFill>
            <a:blip r:embed="rId6"/>
            <a:stretch>
              <a:fillRect t="-62571" r="-193516" b="-197067"/>
            </a:stretch>
          </a:blipFill>
        </p:spPr>
      </p:sp>
      <p:grpSp>
        <p:nvGrpSpPr>
          <p:cNvPr id="92" name="Group 92"/>
          <p:cNvGrpSpPr/>
          <p:nvPr/>
        </p:nvGrpSpPr>
        <p:grpSpPr>
          <a:xfrm>
            <a:off x="594866" y="1690137"/>
            <a:ext cx="1232729" cy="7134324"/>
            <a:chOff x="0" y="0"/>
            <a:chExt cx="1643639" cy="9512432"/>
          </a:xfrm>
        </p:grpSpPr>
        <p:sp>
          <p:nvSpPr>
            <p:cNvPr id="93" name="TextBox 93"/>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4" name="TextBox 94"/>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2" name="Group 102"/>
          <p:cNvGrpSpPr/>
          <p:nvPr/>
        </p:nvGrpSpPr>
        <p:grpSpPr>
          <a:xfrm>
            <a:off x="3412863" y="772171"/>
            <a:ext cx="10759415" cy="1543050"/>
            <a:chOff x="0" y="0"/>
            <a:chExt cx="14345887" cy="2057400"/>
          </a:xfrm>
        </p:grpSpPr>
        <p:grpSp>
          <p:nvGrpSpPr>
            <p:cNvPr id="103" name="Group 103"/>
            <p:cNvGrpSpPr/>
            <p:nvPr/>
          </p:nvGrpSpPr>
          <p:grpSpPr>
            <a:xfrm>
              <a:off x="60247" y="0"/>
              <a:ext cx="14285639" cy="2057400"/>
              <a:chOff x="0" y="0"/>
              <a:chExt cx="2821855" cy="406400"/>
            </a:xfrm>
          </p:grpSpPr>
          <p:sp>
            <p:nvSpPr>
              <p:cNvPr id="104" name="Freeform 104"/>
              <p:cNvSpPr/>
              <p:nvPr/>
            </p:nvSpPr>
            <p:spPr>
              <a:xfrm>
                <a:off x="0" y="0"/>
                <a:ext cx="2821855" cy="406400"/>
              </a:xfrm>
              <a:custGeom>
                <a:avLst/>
                <a:gdLst/>
                <a:ahLst/>
                <a:cxnLst/>
                <a:rect l="l" t="t" r="r" b="b"/>
                <a:pathLst>
                  <a:path w="2821855" h="406400">
                    <a:moveTo>
                      <a:pt x="72258" y="0"/>
                    </a:moveTo>
                    <a:lnTo>
                      <a:pt x="2749596" y="0"/>
                    </a:lnTo>
                    <a:cubicBezTo>
                      <a:pt x="2768760" y="0"/>
                      <a:pt x="2787140" y="7613"/>
                      <a:pt x="2800691" y="21164"/>
                    </a:cubicBezTo>
                    <a:cubicBezTo>
                      <a:pt x="2814242" y="34715"/>
                      <a:pt x="2821855" y="53094"/>
                      <a:pt x="2821855" y="72258"/>
                    </a:cubicBezTo>
                    <a:lnTo>
                      <a:pt x="2821855" y="334142"/>
                    </a:lnTo>
                    <a:cubicBezTo>
                      <a:pt x="2821855" y="353306"/>
                      <a:pt x="2814242" y="371685"/>
                      <a:pt x="2800691" y="385236"/>
                    </a:cubicBezTo>
                    <a:cubicBezTo>
                      <a:pt x="2787140" y="398787"/>
                      <a:pt x="2768760" y="406400"/>
                      <a:pt x="2749596" y="406400"/>
                    </a:cubicBezTo>
                    <a:lnTo>
                      <a:pt x="72258" y="406400"/>
                    </a:lnTo>
                    <a:cubicBezTo>
                      <a:pt x="53094" y="406400"/>
                      <a:pt x="34715" y="398787"/>
                      <a:pt x="21164" y="385236"/>
                    </a:cubicBezTo>
                    <a:cubicBezTo>
                      <a:pt x="7613" y="371685"/>
                      <a:pt x="0" y="353306"/>
                      <a:pt x="0" y="334142"/>
                    </a:cubicBezTo>
                    <a:lnTo>
                      <a:pt x="0" y="72258"/>
                    </a:lnTo>
                    <a:cubicBezTo>
                      <a:pt x="0" y="53094"/>
                      <a:pt x="7613" y="34715"/>
                      <a:pt x="21164" y="21164"/>
                    </a:cubicBezTo>
                    <a:cubicBezTo>
                      <a:pt x="34715" y="7613"/>
                      <a:pt x="53094" y="0"/>
                      <a:pt x="72258" y="0"/>
                    </a:cubicBezTo>
                    <a:close/>
                  </a:path>
                </a:pathLst>
              </a:custGeom>
              <a:solidFill>
                <a:srgbClr val="FFCF91"/>
              </a:solidFill>
              <a:ln w="47625" cap="rnd">
                <a:solidFill>
                  <a:srgbClr val="E76262"/>
                </a:solidFill>
                <a:prstDash val="lgDash"/>
                <a:round/>
              </a:ln>
            </p:spPr>
          </p:sp>
          <p:sp>
            <p:nvSpPr>
              <p:cNvPr id="105" name="TextBox 105"/>
              <p:cNvSpPr txBox="1"/>
              <p:nvPr/>
            </p:nvSpPr>
            <p:spPr>
              <a:xfrm>
                <a:off x="0" y="-28575"/>
                <a:ext cx="2821855" cy="434975"/>
              </a:xfrm>
              <a:prstGeom prst="rect">
                <a:avLst/>
              </a:prstGeom>
            </p:spPr>
            <p:txBody>
              <a:bodyPr lIns="50800" tIns="50800" rIns="50800" bIns="50800" rtlCol="0" anchor="ctr"/>
              <a:lstStyle/>
              <a:p>
                <a:pPr algn="ctr">
                  <a:lnSpc>
                    <a:spcPts val="2659"/>
                  </a:lnSpc>
                </a:pPr>
                <a:endParaRPr/>
              </a:p>
            </p:txBody>
          </p:sp>
        </p:grpSp>
        <p:sp>
          <p:nvSpPr>
            <p:cNvPr id="106" name="TextBox 106"/>
            <p:cNvSpPr txBox="1"/>
            <p:nvPr/>
          </p:nvSpPr>
          <p:spPr>
            <a:xfrm>
              <a:off x="0" y="524391"/>
              <a:ext cx="14171559" cy="1016000"/>
            </a:xfrm>
            <a:prstGeom prst="rect">
              <a:avLst/>
            </a:prstGeom>
          </p:spPr>
          <p:txBody>
            <a:bodyPr lIns="0" tIns="0" rIns="0" bIns="0" rtlCol="0" anchor="t">
              <a:spAutoFit/>
            </a:bodyPr>
            <a:lstStyle/>
            <a:p>
              <a:pPr marL="0" lvl="0" indent="0" algn="ctr">
                <a:lnSpc>
                  <a:spcPts val="6000"/>
                </a:lnSpc>
                <a:spcBef>
                  <a:spcPct val="0"/>
                </a:spcBef>
              </a:pPr>
              <a:r>
                <a:rPr lang="en-US" sz="5000" b="1" dirty="0">
                  <a:solidFill>
                    <a:srgbClr val="503D36"/>
                  </a:solidFill>
                  <a:latin typeface="Muli Bold"/>
                  <a:ea typeface="Muli Bold"/>
                  <a:cs typeface="Muli Bold"/>
                  <a:sym typeface="Muli Bold"/>
                </a:rPr>
                <a:t>Ý TƯỞNG CỦA THUẬT TOÁN</a:t>
              </a:r>
            </a:p>
          </p:txBody>
        </p:sp>
      </p:grpSp>
      <p:sp>
        <p:nvSpPr>
          <p:cNvPr id="107" name="TextBox 107"/>
          <p:cNvSpPr txBox="1"/>
          <p:nvPr/>
        </p:nvSpPr>
        <p:spPr>
          <a:xfrm>
            <a:off x="5747983" y="3032391"/>
            <a:ext cx="9021540" cy="910518"/>
          </a:xfrm>
          <a:prstGeom prst="rect">
            <a:avLst/>
          </a:prstGeom>
        </p:spPr>
        <p:txBody>
          <a:bodyPr lIns="0" tIns="0" rIns="0" bIns="0" rtlCol="0" anchor="t">
            <a:spAutoFit/>
          </a:bodyPr>
          <a:lstStyle/>
          <a:p>
            <a:pPr marL="776626" lvl="1" indent="-388313" algn="l">
              <a:lnSpc>
                <a:spcPts val="3597"/>
              </a:lnSpc>
              <a:buFont typeface="Arial"/>
              <a:buChar char="•"/>
            </a:pPr>
            <a:r>
              <a:rPr lang="en-US" sz="3597" dirty="0" err="1">
                <a:solidFill>
                  <a:srgbClr val="503D36"/>
                </a:solidFill>
                <a:latin typeface="Muli"/>
                <a:ea typeface="Muli"/>
                <a:cs typeface="Muli"/>
                <a:sym typeface="Muli"/>
              </a:rPr>
              <a:t>Coi</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mỗi</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đối</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tượng</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trong</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tập</a:t>
            </a:r>
            <a:r>
              <a:rPr lang="en-US" sz="3597" dirty="0">
                <a:solidFill>
                  <a:srgbClr val="503D36"/>
                </a:solidFill>
                <a:latin typeface="Muli"/>
                <a:ea typeface="Muli"/>
                <a:cs typeface="Muli"/>
                <a:sym typeface="Muli"/>
              </a:rPr>
              <a:t> n </a:t>
            </a:r>
            <a:r>
              <a:rPr lang="en-US" sz="3597" dirty="0" err="1">
                <a:solidFill>
                  <a:srgbClr val="503D36"/>
                </a:solidFill>
                <a:latin typeface="Muli"/>
                <a:ea typeface="Muli"/>
                <a:cs typeface="Muli"/>
                <a:sym typeface="Muli"/>
              </a:rPr>
              <a:t>đối</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tượng</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là</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trọng</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tâm</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của</a:t>
            </a:r>
            <a:r>
              <a:rPr lang="en-US" sz="3597" dirty="0">
                <a:solidFill>
                  <a:srgbClr val="503D36"/>
                </a:solidFill>
                <a:latin typeface="Muli"/>
                <a:ea typeface="Muli"/>
                <a:cs typeface="Muli"/>
                <a:sym typeface="Muli"/>
              </a:rPr>
              <a:t> </a:t>
            </a:r>
            <a:r>
              <a:rPr lang="en-US" sz="3597" dirty="0" err="1">
                <a:solidFill>
                  <a:srgbClr val="503D36"/>
                </a:solidFill>
                <a:latin typeface="Muli"/>
                <a:ea typeface="Muli"/>
                <a:cs typeface="Muli"/>
                <a:sym typeface="Muli"/>
              </a:rPr>
              <a:t>cụm</a:t>
            </a:r>
            <a:endParaRPr lang="en-US" sz="3597" dirty="0">
              <a:solidFill>
                <a:srgbClr val="503D36"/>
              </a:solidFill>
              <a:latin typeface="Muli"/>
              <a:ea typeface="Muli"/>
              <a:cs typeface="Muli"/>
              <a:sym typeface="Muli"/>
            </a:endParaRPr>
          </a:p>
        </p:txBody>
      </p:sp>
      <p:sp>
        <p:nvSpPr>
          <p:cNvPr id="108" name="TextBox 108"/>
          <p:cNvSpPr txBox="1"/>
          <p:nvPr/>
        </p:nvSpPr>
        <p:spPr>
          <a:xfrm>
            <a:off x="5646223" y="4438209"/>
            <a:ext cx="10020099" cy="1838614"/>
          </a:xfrm>
          <a:prstGeom prst="rect">
            <a:avLst/>
          </a:prstGeom>
        </p:spPr>
        <p:txBody>
          <a:bodyPr lIns="0" tIns="0" rIns="0" bIns="0" rtlCol="0" anchor="t">
            <a:spAutoFit/>
          </a:bodyPr>
          <a:lstStyle/>
          <a:p>
            <a:pPr marL="776626" lvl="1" indent="-388313" algn="l">
              <a:lnSpc>
                <a:spcPts val="3597"/>
              </a:lnSpc>
              <a:buFont typeface="Arial"/>
              <a:buChar char="•"/>
            </a:pPr>
            <a:r>
              <a:rPr lang="en-US" sz="3597" dirty="0" err="1">
                <a:solidFill>
                  <a:srgbClr val="503D36"/>
                </a:solidFill>
                <a:latin typeface="TT Interphases"/>
                <a:ea typeface="TT Interphases"/>
                <a:cs typeface="TT Interphases"/>
                <a:sym typeface="TT Interphases"/>
              </a:rPr>
              <a:t>Phân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bố</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các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đối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còn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lại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vào</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cụm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mà</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sự</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khác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nhau</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của</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nó</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với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đối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trọng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tâm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của</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cụm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là</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ít</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nhất</a:t>
            </a:r>
            <a:r>
              <a:rPr lang="en-US" sz="3597" dirty="0">
                <a:solidFill>
                  <a:srgbClr val="503D36"/>
                </a:solidFill>
                <a:latin typeface="TT Interphases"/>
                <a:ea typeface="TT Interphases"/>
                <a:cs typeface="TT Interphases"/>
                <a:sym typeface="TT Interphases"/>
              </a:rPr>
              <a:t> ( hay </a:t>
            </a:r>
            <a:r>
              <a:rPr lang="en-US" sz="3597" dirty="0" err="1">
                <a:solidFill>
                  <a:srgbClr val="503D36"/>
                </a:solidFill>
                <a:latin typeface="TT Interphases"/>
                <a:ea typeface="TT Interphases"/>
                <a:cs typeface="TT Interphases"/>
                <a:sym typeface="TT Interphases"/>
              </a:rPr>
              <a:t>còn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gọi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là</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gần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nhất</a:t>
            </a:r>
            <a:r>
              <a:rPr lang="en-US" sz="3597" dirty="0">
                <a:solidFill>
                  <a:srgbClr val="503D36"/>
                </a:solidFill>
                <a:latin typeface="TT Interphases"/>
                <a:ea typeface="TT Interphases"/>
                <a:cs typeface="TT Interphases"/>
                <a:sym typeface="TT Interphases"/>
              </a:rPr>
              <a:t> ) </a:t>
            </a:r>
          </a:p>
          <a:p>
            <a:pPr algn="l">
              <a:lnSpc>
                <a:spcPts val="3597"/>
              </a:lnSpc>
            </a:pPr>
            <a:endParaRPr lang="en-US" sz="3597" dirty="0">
              <a:solidFill>
                <a:srgbClr val="503D36"/>
              </a:solidFill>
              <a:latin typeface="TT Interphases"/>
              <a:ea typeface="TT Interphases"/>
              <a:cs typeface="TT Interphases"/>
              <a:sym typeface="TT Interphases"/>
            </a:endParaRPr>
          </a:p>
        </p:txBody>
      </p:sp>
      <p:sp>
        <p:nvSpPr>
          <p:cNvPr id="109" name="TextBox 109"/>
          <p:cNvSpPr txBox="1"/>
          <p:nvPr/>
        </p:nvSpPr>
        <p:spPr>
          <a:xfrm>
            <a:off x="5652733" y="6344706"/>
            <a:ext cx="10887526" cy="3199054"/>
          </a:xfrm>
          <a:prstGeom prst="rect">
            <a:avLst/>
          </a:prstGeom>
        </p:spPr>
        <p:txBody>
          <a:bodyPr lIns="0" tIns="0" rIns="0" bIns="0" rtlCol="0" anchor="t">
            <a:spAutoFit/>
          </a:bodyPr>
          <a:lstStyle/>
          <a:p>
            <a:pPr marL="776626" lvl="1" indent="-388313" algn="l">
              <a:lnSpc>
                <a:spcPts val="3597"/>
              </a:lnSpc>
              <a:buFont typeface="Arial"/>
              <a:buChar char="•"/>
            </a:pPr>
            <a:r>
              <a:rPr lang="en-US" sz="3597" dirty="0" err="1">
                <a:solidFill>
                  <a:srgbClr val="503D36"/>
                </a:solidFill>
                <a:latin typeface="TT Interphases"/>
                <a:ea typeface="TT Interphases"/>
                <a:cs typeface="TT Interphases"/>
                <a:sym typeface="TT Interphases"/>
              </a:rPr>
              <a:t>Lặp</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lại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quá</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trình</a:t>
            </a:r>
            <a:r>
              <a:rPr lang="en-US" sz="3597" dirty="0">
                <a:solidFill>
                  <a:srgbClr val="503D36"/>
                </a:solidFill>
                <a:latin typeface="TT Interphases"/>
                <a:ea typeface="TT Interphases"/>
                <a:cs typeface="TT Interphases"/>
                <a:sym typeface="TT Interphases"/>
              </a:rPr>
              <a:t> : </a:t>
            </a:r>
            <a:r>
              <a:rPr lang="en-US" sz="3597" dirty="0" err="1">
                <a:solidFill>
                  <a:srgbClr val="503D36"/>
                </a:solidFill>
                <a:latin typeface="TT Interphases"/>
                <a:ea typeface="TT Interphases"/>
                <a:cs typeface="TT Interphases"/>
                <a:sym typeface="TT Interphases"/>
              </a:rPr>
              <a:t>Thay</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đổi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đối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trọng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tâm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của</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cụm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được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đánh</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giá</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bởi</a:t>
            </a:r>
            <a:r>
              <a:rPr lang="en-US" sz="3597" dirty="0">
                <a:solidFill>
                  <a:srgbClr val="503D36"/>
                </a:solidFill>
                <a:latin typeface="TT Interphases"/>
                <a:ea typeface="TT Interphases"/>
                <a:cs typeface="TT Interphases"/>
                <a:sym typeface="TT Interphases"/>
              </a:rPr>
              <a:t> 1 </a:t>
            </a:r>
            <a:r>
              <a:rPr lang="en-US" sz="3597" dirty="0" err="1">
                <a:solidFill>
                  <a:srgbClr val="503D36"/>
                </a:solidFill>
                <a:latin typeface="TT Interphases"/>
                <a:ea typeface="TT Interphases"/>
                <a:cs typeface="TT Interphases"/>
                <a:sym typeface="TT Interphases"/>
              </a:rPr>
              <a:t>hàm</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đo</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sự</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khác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nhau</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giữa</a:t>
            </a:r>
            <a:r>
              <a:rPr lang="en-US" sz="3597" dirty="0">
                <a:solidFill>
                  <a:srgbClr val="503D36"/>
                </a:solidFill>
                <a:latin typeface="TT Interphases"/>
                <a:ea typeface="TT Interphases"/>
                <a:cs typeface="TT Interphases"/>
                <a:sym typeface="TT Interphases"/>
              </a:rPr>
              <a:t> 1 </a:t>
            </a:r>
            <a:r>
              <a:rPr lang="en-US" sz="3597" dirty="0" err="1">
                <a:solidFill>
                  <a:srgbClr val="503D36"/>
                </a:solidFill>
                <a:latin typeface="TT Interphases"/>
                <a:ea typeface="TT Interphases"/>
                <a:cs typeface="TT Interphases"/>
                <a:sym typeface="TT Interphases"/>
              </a:rPr>
              <a:t>đối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và</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đối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của</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nó</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Quá</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trình</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này</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lặp</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cho</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đến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khi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không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còn</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sự</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thay</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đổi</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nào</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về</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lực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lượng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cũng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như</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hình</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dạng</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của</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các</a:t>
            </a:r>
            <a:r>
              <a:rPr lang="en-US" sz="3597" dirty="0">
                <a:solidFill>
                  <a:srgbClr val="503D36"/>
                </a:solidFill>
                <a:latin typeface="TT Interphases"/>
                <a:ea typeface="TT Interphases"/>
                <a:cs typeface="TT Interphases"/>
                <a:sym typeface="TT Interphases"/>
              </a:rPr>
              <a:t> </a:t>
            </a:r>
            <a:r>
              <a:rPr lang="en-US" sz="3597" dirty="0" err="1">
                <a:solidFill>
                  <a:srgbClr val="503D36"/>
                </a:solidFill>
                <a:latin typeface="TT Interphases"/>
                <a:ea typeface="TT Interphases"/>
                <a:cs typeface="TT Interphases"/>
                <a:sym typeface="TT Interphases"/>
              </a:rPr>
              <a:t>cụm</a:t>
            </a:r>
            <a:r>
              <a:rPr lang="en-US" sz="3597" dirty="0">
                <a:solidFill>
                  <a:srgbClr val="503D36"/>
                </a:solidFill>
                <a:latin typeface="TT Interphases"/>
                <a:ea typeface="TT Interphases"/>
                <a:cs typeface="TT Interphases"/>
                <a:sym typeface="TT Interphases"/>
              </a:rPr>
              <a:t>.</a:t>
            </a:r>
          </a:p>
          <a:p>
            <a:pPr algn="l">
              <a:lnSpc>
                <a:spcPts val="3597"/>
              </a:lnSpc>
            </a:pPr>
            <a:endParaRPr lang="en-US" sz="3597" dirty="0">
              <a:solidFill>
                <a:srgbClr val="503D36"/>
              </a:solidFill>
              <a:latin typeface="TT Interphases"/>
              <a:ea typeface="TT Interphases"/>
              <a:cs typeface="TT Interphases"/>
              <a:sym typeface="TT Interphases"/>
            </a:endParaRPr>
          </a:p>
        </p:txBody>
      </p:sp>
      <p:grpSp>
        <p:nvGrpSpPr>
          <p:cNvPr id="110" name="Group 110"/>
          <p:cNvGrpSpPr/>
          <p:nvPr/>
        </p:nvGrpSpPr>
        <p:grpSpPr>
          <a:xfrm>
            <a:off x="2099908" y="3201046"/>
            <a:ext cx="3086100" cy="4821673"/>
            <a:chOff x="0" y="0"/>
            <a:chExt cx="4114800" cy="6428897"/>
          </a:xfrm>
        </p:grpSpPr>
        <p:grpSp>
          <p:nvGrpSpPr>
            <p:cNvPr id="111" name="Group 111"/>
            <p:cNvGrpSpPr/>
            <p:nvPr/>
          </p:nvGrpSpPr>
          <p:grpSpPr>
            <a:xfrm>
              <a:off x="0" y="0"/>
              <a:ext cx="4114800" cy="6428897"/>
              <a:chOff x="0" y="0"/>
              <a:chExt cx="812800" cy="1269906"/>
            </a:xfrm>
          </p:grpSpPr>
          <p:sp>
            <p:nvSpPr>
              <p:cNvPr id="112" name="Freeform 112"/>
              <p:cNvSpPr/>
              <p:nvPr/>
            </p:nvSpPr>
            <p:spPr>
              <a:xfrm>
                <a:off x="0" y="0"/>
                <a:ext cx="812800" cy="1269906"/>
              </a:xfrm>
              <a:custGeom>
                <a:avLst/>
                <a:gdLst/>
                <a:ahLst/>
                <a:cxnLst/>
                <a:rect l="l" t="t" r="r" b="b"/>
                <a:pathLst>
                  <a:path w="812800" h="1269906">
                    <a:moveTo>
                      <a:pt x="127941" y="0"/>
                    </a:moveTo>
                    <a:lnTo>
                      <a:pt x="684859" y="0"/>
                    </a:lnTo>
                    <a:cubicBezTo>
                      <a:pt x="718791" y="0"/>
                      <a:pt x="751333" y="13479"/>
                      <a:pt x="775327" y="37473"/>
                    </a:cubicBezTo>
                    <a:cubicBezTo>
                      <a:pt x="799321" y="61467"/>
                      <a:pt x="812800" y="94009"/>
                      <a:pt x="812800" y="127941"/>
                    </a:cubicBezTo>
                    <a:lnTo>
                      <a:pt x="812800" y="1141965"/>
                    </a:lnTo>
                    <a:cubicBezTo>
                      <a:pt x="812800" y="1175897"/>
                      <a:pt x="799321" y="1208439"/>
                      <a:pt x="775327" y="1232433"/>
                    </a:cubicBezTo>
                    <a:cubicBezTo>
                      <a:pt x="751333" y="1256426"/>
                      <a:pt x="718791" y="1269906"/>
                      <a:pt x="684859" y="1269906"/>
                    </a:cubicBezTo>
                    <a:lnTo>
                      <a:pt x="127941" y="1269906"/>
                    </a:lnTo>
                    <a:cubicBezTo>
                      <a:pt x="94009" y="1269906"/>
                      <a:pt x="61467" y="1256426"/>
                      <a:pt x="37473" y="1232433"/>
                    </a:cubicBezTo>
                    <a:cubicBezTo>
                      <a:pt x="13479" y="1208439"/>
                      <a:pt x="0" y="1175897"/>
                      <a:pt x="0" y="1141965"/>
                    </a:cubicBezTo>
                    <a:lnTo>
                      <a:pt x="0" y="127941"/>
                    </a:lnTo>
                    <a:cubicBezTo>
                      <a:pt x="0" y="94009"/>
                      <a:pt x="13479" y="61467"/>
                      <a:pt x="37473" y="37473"/>
                    </a:cubicBezTo>
                    <a:cubicBezTo>
                      <a:pt x="61467" y="13479"/>
                      <a:pt x="94009" y="0"/>
                      <a:pt x="127941" y="0"/>
                    </a:cubicBezTo>
                    <a:close/>
                  </a:path>
                </a:pathLst>
              </a:custGeom>
              <a:solidFill>
                <a:srgbClr val="FCF4E8"/>
              </a:solidFill>
              <a:ln w="47625" cap="rnd">
                <a:solidFill>
                  <a:srgbClr val="503D36"/>
                </a:solidFill>
                <a:prstDash val="dash"/>
                <a:round/>
              </a:ln>
            </p:spPr>
          </p:sp>
          <p:sp>
            <p:nvSpPr>
              <p:cNvPr id="113" name="TextBox 113"/>
              <p:cNvSpPr txBox="1"/>
              <p:nvPr/>
            </p:nvSpPr>
            <p:spPr>
              <a:xfrm>
                <a:off x="0" y="-38100"/>
                <a:ext cx="812800" cy="1308006"/>
              </a:xfrm>
              <a:prstGeom prst="rect">
                <a:avLst/>
              </a:prstGeom>
            </p:spPr>
            <p:txBody>
              <a:bodyPr lIns="50800" tIns="50800" rIns="50800" bIns="50800" rtlCol="0" anchor="ctr"/>
              <a:lstStyle/>
              <a:p>
                <a:pPr algn="ctr">
                  <a:lnSpc>
                    <a:spcPts val="2659"/>
                  </a:lnSpc>
                </a:pPr>
                <a:endParaRPr/>
              </a:p>
            </p:txBody>
          </p:sp>
        </p:grpSp>
        <p:sp>
          <p:nvSpPr>
            <p:cNvPr id="114" name="TextBox 114"/>
            <p:cNvSpPr txBox="1"/>
            <p:nvPr/>
          </p:nvSpPr>
          <p:spPr>
            <a:xfrm>
              <a:off x="352427" y="591898"/>
              <a:ext cx="3409946" cy="5168901"/>
            </a:xfrm>
            <a:prstGeom prst="rect">
              <a:avLst/>
            </a:prstGeom>
          </p:spPr>
          <p:txBody>
            <a:bodyPr lIns="0" tIns="0" rIns="0" bIns="0" rtlCol="0" anchor="t">
              <a:spAutoFit/>
            </a:bodyPr>
            <a:lstStyle/>
            <a:p>
              <a:pPr algn="l">
                <a:lnSpc>
                  <a:spcPts val="4499"/>
                </a:lnSpc>
                <a:spcBef>
                  <a:spcPct val="0"/>
                </a:spcBef>
              </a:pPr>
              <a:r>
                <a:rPr lang="en-US" sz="2999" dirty="0" err="1">
                  <a:solidFill>
                    <a:srgbClr val="503D36"/>
                  </a:solidFill>
                  <a:latin typeface="Muli"/>
                  <a:ea typeface="Muli"/>
                  <a:cs typeface="Muli"/>
                  <a:sym typeface="Muli"/>
                </a:rPr>
                <a:t>Để</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tìm</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ra</a:t>
              </a:r>
              <a:r>
                <a:rPr lang="en-US" sz="2999" dirty="0">
                  <a:solidFill>
                    <a:srgbClr val="503D36"/>
                  </a:solidFill>
                  <a:latin typeface="Muli"/>
                  <a:ea typeface="Muli"/>
                  <a:cs typeface="Muli"/>
                  <a:sym typeface="Muli"/>
                </a:rPr>
                <a:t> k </a:t>
              </a:r>
              <a:r>
                <a:rPr lang="en-US" sz="2999" dirty="0" err="1">
                  <a:solidFill>
                    <a:srgbClr val="503D36"/>
                  </a:solidFill>
                  <a:latin typeface="Muli"/>
                  <a:ea typeface="Muli"/>
                  <a:cs typeface="Muli"/>
                  <a:sym typeface="Muli"/>
                </a:rPr>
                <a:t>cụm</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cho</a:t>
              </a:r>
              <a:r>
                <a:rPr lang="en-US" sz="2999" dirty="0">
                  <a:solidFill>
                    <a:srgbClr val="503D36"/>
                  </a:solidFill>
                  <a:latin typeface="Muli"/>
                  <a:ea typeface="Muli"/>
                  <a:cs typeface="Muli"/>
                  <a:sym typeface="Muli"/>
                </a:rPr>
                <a:t> n </a:t>
              </a:r>
              <a:r>
                <a:rPr lang="en-US" sz="2999" dirty="0" err="1">
                  <a:solidFill>
                    <a:srgbClr val="503D36"/>
                  </a:solidFill>
                  <a:latin typeface="Muli"/>
                  <a:ea typeface="Muli"/>
                  <a:cs typeface="Muli"/>
                  <a:sym typeface="Muli"/>
                </a:rPr>
                <a:t>đối</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tượng</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thì</a:t>
              </a:r>
              <a:r>
                <a:rPr lang="en-US" sz="2999" dirty="0">
                  <a:solidFill>
                    <a:srgbClr val="503D36"/>
                  </a:solidFill>
                  <a:latin typeface="Muli"/>
                  <a:ea typeface="Muli"/>
                  <a:cs typeface="Muli"/>
                  <a:sym typeface="Muli"/>
                </a:rPr>
                <a:t> K-</a:t>
              </a:r>
              <a:r>
                <a:rPr lang="en-US" sz="2999" dirty="0" err="1">
                  <a:solidFill>
                    <a:srgbClr val="503D36"/>
                  </a:solidFill>
                  <a:latin typeface="Muli"/>
                  <a:ea typeface="Muli"/>
                  <a:cs typeface="Muli"/>
                  <a:sym typeface="Muli"/>
                </a:rPr>
                <a:t>medoids</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chọn</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ngẫu</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nhiên</a:t>
              </a:r>
              <a:r>
                <a:rPr lang="en-US" sz="2999" dirty="0">
                  <a:solidFill>
                    <a:srgbClr val="503D36"/>
                  </a:solidFill>
                  <a:latin typeface="Muli"/>
                  <a:ea typeface="Muli"/>
                  <a:cs typeface="Muli"/>
                  <a:sym typeface="Muli"/>
                </a:rPr>
                <a:t> n </a:t>
              </a:r>
              <a:r>
                <a:rPr lang="en-US" sz="2999" dirty="0" err="1">
                  <a:solidFill>
                    <a:srgbClr val="503D36"/>
                  </a:solidFill>
                  <a:latin typeface="Muli"/>
                  <a:ea typeface="Muli"/>
                  <a:cs typeface="Muli"/>
                  <a:sym typeface="Muli"/>
                </a:rPr>
                <a:t>đối</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tượng</a:t>
              </a:r>
              <a:r>
                <a:rPr lang="en-US" sz="2999" dirty="0">
                  <a:solidFill>
                    <a:srgbClr val="503D36"/>
                  </a:solidFill>
                  <a:latin typeface="Muli"/>
                  <a:ea typeface="Muli"/>
                  <a:cs typeface="Muli"/>
                  <a:sym typeface="Muli"/>
                </a:rPr>
                <a:t> </a:t>
              </a:r>
              <a:r>
                <a:rPr lang="en-US" sz="2999" dirty="0" err="1">
                  <a:solidFill>
                    <a:srgbClr val="503D36"/>
                  </a:solidFill>
                  <a:latin typeface="Muli"/>
                  <a:ea typeface="Muli"/>
                  <a:cs typeface="Muli"/>
                  <a:sym typeface="Muli"/>
                </a:rPr>
                <a:t>vào</a:t>
              </a:r>
              <a:r>
                <a:rPr lang="en-US" sz="2999" dirty="0">
                  <a:solidFill>
                    <a:srgbClr val="503D36"/>
                  </a:solidFill>
                  <a:latin typeface="Muli"/>
                  <a:ea typeface="Muli"/>
                  <a:cs typeface="Muli"/>
                  <a:sym typeface="Muli"/>
                </a:rPr>
                <a:t> k </a:t>
              </a:r>
              <a:r>
                <a:rPr lang="en-US" sz="2999" dirty="0" err="1">
                  <a:solidFill>
                    <a:srgbClr val="503D36"/>
                  </a:solidFill>
                  <a:latin typeface="Muli"/>
                  <a:ea typeface="Muli"/>
                  <a:cs typeface="Muli"/>
                  <a:sym typeface="Muli"/>
                </a:rPr>
                <a:t>cụm</a:t>
              </a:r>
              <a:r>
                <a:rPr lang="en-US" sz="2999" dirty="0">
                  <a:solidFill>
                    <a:srgbClr val="503D36"/>
                  </a:solidFill>
                  <a:latin typeface="Muli"/>
                  <a:ea typeface="Muli"/>
                  <a:cs typeface="Muli"/>
                  <a:sym typeface="Muli"/>
                </a:rPr>
                <a:t> </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arn(inVertical)">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1000"/>
                                        <p:tgtEl>
                                          <p:spTgt spid="108"/>
                                        </p:tgtEl>
                                      </p:cBhvr>
                                    </p:animEffect>
                                    <p:anim calcmode="lin" valueType="num">
                                      <p:cBhvr>
                                        <p:cTn id="25" dur="1000" fill="hold"/>
                                        <p:tgtEl>
                                          <p:spTgt spid="108"/>
                                        </p:tgtEl>
                                        <p:attrNameLst>
                                          <p:attrName>ppt_x</p:attrName>
                                        </p:attrNameLst>
                                      </p:cBhvr>
                                      <p:tavLst>
                                        <p:tav tm="0">
                                          <p:val>
                                            <p:strVal val="#ppt_x"/>
                                          </p:val>
                                        </p:tav>
                                        <p:tav tm="100000">
                                          <p:val>
                                            <p:strVal val="#ppt_x"/>
                                          </p:val>
                                        </p:tav>
                                      </p:tavLst>
                                    </p:anim>
                                    <p:anim calcmode="lin" valueType="num">
                                      <p:cBhvr>
                                        <p:cTn id="2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9">
                                            <p:txEl>
                                              <p:pRg st="0" end="0"/>
                                            </p:txEl>
                                          </p:spTgt>
                                        </p:tgtEl>
                                        <p:attrNameLst>
                                          <p:attrName>style.visibility</p:attrName>
                                        </p:attrNameLst>
                                      </p:cBhvr>
                                      <p:to>
                                        <p:strVal val="visible"/>
                                      </p:to>
                                    </p:set>
                                    <p:animEffect transition="in" filter="fade">
                                      <p:cBhvr>
                                        <p:cTn id="31" dur="1000"/>
                                        <p:tgtEl>
                                          <p:spTgt spid="109">
                                            <p:txEl>
                                              <p:pRg st="0" end="0"/>
                                            </p:txEl>
                                          </p:spTgt>
                                        </p:tgtEl>
                                      </p:cBhvr>
                                    </p:animEffect>
                                    <p:anim calcmode="lin" valueType="num">
                                      <p:cBhvr>
                                        <p:cTn id="32"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0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662693"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662693"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662693"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662693"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662693"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662693" y="7763743"/>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1850864" y="5280671"/>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332255"/>
            <a:ext cx="16377587" cy="9766492"/>
            <a:chOff x="0" y="0"/>
            <a:chExt cx="4313439" cy="2572245"/>
          </a:xfrm>
        </p:grpSpPr>
        <p:sp>
          <p:nvSpPr>
            <p:cNvPr id="59" name="Freeform 59"/>
            <p:cNvSpPr/>
            <p:nvPr/>
          </p:nvSpPr>
          <p:spPr>
            <a:xfrm>
              <a:off x="0" y="0"/>
              <a:ext cx="4313439" cy="2572245"/>
            </a:xfrm>
            <a:custGeom>
              <a:avLst/>
              <a:gdLst/>
              <a:ahLst/>
              <a:cxnLst/>
              <a:rect l="l" t="t" r="r" b="b"/>
              <a:pathLst>
                <a:path w="4313439" h="2572245">
                  <a:moveTo>
                    <a:pt x="9454" y="0"/>
                  </a:moveTo>
                  <a:lnTo>
                    <a:pt x="4303984" y="0"/>
                  </a:lnTo>
                  <a:cubicBezTo>
                    <a:pt x="4309206" y="0"/>
                    <a:pt x="4313439" y="4233"/>
                    <a:pt x="4313439" y="9454"/>
                  </a:cubicBezTo>
                  <a:lnTo>
                    <a:pt x="4313439" y="2562790"/>
                  </a:lnTo>
                  <a:cubicBezTo>
                    <a:pt x="4313439" y="2565298"/>
                    <a:pt x="4312443" y="2567703"/>
                    <a:pt x="4310669" y="2569476"/>
                  </a:cubicBezTo>
                  <a:cubicBezTo>
                    <a:pt x="4308897" y="2571249"/>
                    <a:pt x="4306492" y="2572245"/>
                    <a:pt x="4303984" y="2572245"/>
                  </a:cubicBezTo>
                  <a:lnTo>
                    <a:pt x="9454" y="2572245"/>
                  </a:lnTo>
                  <a:cubicBezTo>
                    <a:pt x="6947" y="2572245"/>
                    <a:pt x="4542" y="2571249"/>
                    <a:pt x="2769" y="2569476"/>
                  </a:cubicBezTo>
                  <a:cubicBezTo>
                    <a:pt x="996" y="2567703"/>
                    <a:pt x="0" y="2565298"/>
                    <a:pt x="0" y="2562790"/>
                  </a:cubicBezTo>
                  <a:lnTo>
                    <a:pt x="0" y="9454"/>
                  </a:lnTo>
                  <a:cubicBezTo>
                    <a:pt x="0" y="6947"/>
                    <a:pt x="996" y="4542"/>
                    <a:pt x="2769" y="2769"/>
                  </a:cubicBezTo>
                  <a:cubicBezTo>
                    <a:pt x="4542" y="996"/>
                    <a:pt x="6947" y="0"/>
                    <a:pt x="9454" y="0"/>
                  </a:cubicBezTo>
                  <a:close/>
                </a:path>
              </a:pathLst>
            </a:custGeom>
            <a:solidFill>
              <a:srgbClr val="FCF4E8"/>
            </a:solidFill>
          </p:spPr>
        </p:sp>
        <p:sp>
          <p:nvSpPr>
            <p:cNvPr id="60" name="TextBox 60"/>
            <p:cNvSpPr txBox="1"/>
            <p:nvPr/>
          </p:nvSpPr>
          <p:spPr>
            <a:xfrm>
              <a:off x="0" y="-28575"/>
              <a:ext cx="4313439" cy="260082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09935" y="451744"/>
            <a:ext cx="15815117" cy="9271296"/>
            <a:chOff x="0" y="0"/>
            <a:chExt cx="4165298" cy="2441823"/>
          </a:xfrm>
        </p:grpSpPr>
        <p:sp>
          <p:nvSpPr>
            <p:cNvPr id="62" name="Freeform 62"/>
            <p:cNvSpPr/>
            <p:nvPr/>
          </p:nvSpPr>
          <p:spPr>
            <a:xfrm>
              <a:off x="0" y="0"/>
              <a:ext cx="4165298" cy="2441823"/>
            </a:xfrm>
            <a:custGeom>
              <a:avLst/>
              <a:gdLst/>
              <a:ahLst/>
              <a:cxnLst/>
              <a:rect l="l" t="t" r="r" b="b"/>
              <a:pathLst>
                <a:path w="4165298" h="2441823">
                  <a:moveTo>
                    <a:pt x="9791" y="0"/>
                  </a:moveTo>
                  <a:lnTo>
                    <a:pt x="4155508" y="0"/>
                  </a:lnTo>
                  <a:cubicBezTo>
                    <a:pt x="4158104" y="0"/>
                    <a:pt x="4160594" y="1031"/>
                    <a:pt x="4162430" y="2868"/>
                  </a:cubicBezTo>
                  <a:cubicBezTo>
                    <a:pt x="4164267" y="4704"/>
                    <a:pt x="4165298" y="7194"/>
                    <a:pt x="4165298" y="9791"/>
                  </a:cubicBezTo>
                  <a:lnTo>
                    <a:pt x="4165298" y="2432032"/>
                  </a:lnTo>
                  <a:cubicBezTo>
                    <a:pt x="4165298" y="2437439"/>
                    <a:pt x="4160915" y="2441823"/>
                    <a:pt x="4155508" y="2441823"/>
                  </a:cubicBezTo>
                  <a:lnTo>
                    <a:pt x="9791" y="2441823"/>
                  </a:lnTo>
                  <a:cubicBezTo>
                    <a:pt x="4383" y="2441823"/>
                    <a:pt x="0" y="2437439"/>
                    <a:pt x="0" y="2432032"/>
                  </a:cubicBezTo>
                  <a:lnTo>
                    <a:pt x="0" y="9791"/>
                  </a:lnTo>
                  <a:cubicBezTo>
                    <a:pt x="0" y="4383"/>
                    <a:pt x="4383" y="0"/>
                    <a:pt x="9791"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4165298" cy="247039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rot="-1135901">
            <a:off x="1209461" y="8809820"/>
            <a:ext cx="1236269" cy="1262401"/>
          </a:xfrm>
          <a:custGeom>
            <a:avLst/>
            <a:gdLst/>
            <a:ahLst/>
            <a:cxnLst/>
            <a:rect l="l" t="t" r="r" b="b"/>
            <a:pathLst>
              <a:path w="1236269" h="1262401">
                <a:moveTo>
                  <a:pt x="0" y="0"/>
                </a:moveTo>
                <a:lnTo>
                  <a:pt x="1236269" y="0"/>
                </a:lnTo>
                <a:lnTo>
                  <a:pt x="1236269" y="1262401"/>
                </a:lnTo>
                <a:lnTo>
                  <a:pt x="0" y="1262401"/>
                </a:lnTo>
                <a:lnTo>
                  <a:pt x="0" y="0"/>
                </a:lnTo>
                <a:close/>
              </a:path>
            </a:pathLst>
          </a:custGeom>
          <a:blipFill>
            <a:blip r:embed="rId6">
              <a:extLst>
                <a:ext uri="{96DAC541-7B7A-43D3-8B79-37D633B846F1}">
                  <asvg:svgBlip xmlns="" xmlns:asvg="http://schemas.microsoft.com/office/drawing/2016/SVG/main" r:embed="rId7"/>
                </a:ext>
              </a:extLst>
            </a:blip>
            <a:stretch>
              <a:fillRect r="-77073" b="-92675"/>
            </a:stretch>
          </a:blipFill>
        </p:spPr>
      </p:sp>
      <p:sp>
        <p:nvSpPr>
          <p:cNvPr id="92" name="Freeform 92"/>
          <p:cNvSpPr/>
          <p:nvPr/>
        </p:nvSpPr>
        <p:spPr>
          <a:xfrm rot="813216">
            <a:off x="1905533" y="8918685"/>
            <a:ext cx="965941" cy="986359"/>
          </a:xfrm>
          <a:custGeom>
            <a:avLst/>
            <a:gdLst/>
            <a:ahLst/>
            <a:cxnLst/>
            <a:rect l="l" t="t" r="r" b="b"/>
            <a:pathLst>
              <a:path w="965941" h="986359">
                <a:moveTo>
                  <a:pt x="0" y="0"/>
                </a:moveTo>
                <a:lnTo>
                  <a:pt x="965941" y="0"/>
                </a:lnTo>
                <a:lnTo>
                  <a:pt x="965941" y="986359"/>
                </a:lnTo>
                <a:lnTo>
                  <a:pt x="0" y="986359"/>
                </a:lnTo>
                <a:lnTo>
                  <a:pt x="0" y="0"/>
                </a:lnTo>
                <a:close/>
              </a:path>
            </a:pathLst>
          </a:custGeom>
          <a:blipFill>
            <a:blip r:embed="rId6">
              <a:extLst>
                <a:ext uri="{96DAC541-7B7A-43D3-8B79-37D633B846F1}">
                  <asvg:svgBlip xmlns="" xmlns:asvg="http://schemas.microsoft.com/office/drawing/2016/SVG/main" r:embed="rId7"/>
                </a:ext>
              </a:extLst>
            </a:blip>
            <a:stretch>
              <a:fillRect l="-81621" t="-33490" b="-64134"/>
            </a:stretch>
          </a:blipFill>
        </p:spPr>
      </p:sp>
      <p:sp>
        <p:nvSpPr>
          <p:cNvPr id="93" name="Freeform 93"/>
          <p:cNvSpPr/>
          <p:nvPr/>
        </p:nvSpPr>
        <p:spPr>
          <a:xfrm>
            <a:off x="1860933" y="4831322"/>
            <a:ext cx="8349232" cy="3993139"/>
          </a:xfrm>
          <a:custGeom>
            <a:avLst/>
            <a:gdLst/>
            <a:ahLst/>
            <a:cxnLst/>
            <a:rect l="l" t="t" r="r" b="b"/>
            <a:pathLst>
              <a:path w="8349232" h="3993139">
                <a:moveTo>
                  <a:pt x="0" y="0"/>
                </a:moveTo>
                <a:lnTo>
                  <a:pt x="8349232" y="0"/>
                </a:lnTo>
                <a:lnTo>
                  <a:pt x="8349232" y="3993139"/>
                </a:lnTo>
                <a:lnTo>
                  <a:pt x="0" y="3993139"/>
                </a:lnTo>
                <a:lnTo>
                  <a:pt x="0" y="0"/>
                </a:lnTo>
                <a:close/>
              </a:path>
            </a:pathLst>
          </a:custGeom>
          <a:blipFill>
            <a:blip r:embed="rId8"/>
            <a:stretch>
              <a:fillRect l="-1714" r="-3600"/>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4" name="Group 104"/>
          <p:cNvGrpSpPr/>
          <p:nvPr/>
        </p:nvGrpSpPr>
        <p:grpSpPr>
          <a:xfrm>
            <a:off x="1594990" y="683821"/>
            <a:ext cx="14890754" cy="938930"/>
            <a:chOff x="0" y="0"/>
            <a:chExt cx="19854339" cy="1251906"/>
          </a:xfrm>
        </p:grpSpPr>
        <p:grpSp>
          <p:nvGrpSpPr>
            <p:cNvPr id="105" name="Group 105"/>
            <p:cNvGrpSpPr/>
            <p:nvPr/>
          </p:nvGrpSpPr>
          <p:grpSpPr>
            <a:xfrm>
              <a:off x="0" y="0"/>
              <a:ext cx="19660250" cy="1251906"/>
              <a:chOff x="0" y="0"/>
              <a:chExt cx="4253646" cy="270860"/>
            </a:xfrm>
          </p:grpSpPr>
          <p:sp>
            <p:nvSpPr>
              <p:cNvPr id="106" name="Freeform 106"/>
              <p:cNvSpPr/>
              <p:nvPr/>
            </p:nvSpPr>
            <p:spPr>
              <a:xfrm>
                <a:off x="0" y="0"/>
                <a:ext cx="4253646" cy="270860"/>
              </a:xfrm>
              <a:custGeom>
                <a:avLst/>
                <a:gdLst/>
                <a:ahLst/>
                <a:cxnLst/>
                <a:rect l="l" t="t" r="r" b="b"/>
                <a:pathLst>
                  <a:path w="4253646" h="270860">
                    <a:moveTo>
                      <a:pt x="52505" y="0"/>
                    </a:moveTo>
                    <a:lnTo>
                      <a:pt x="4201142" y="0"/>
                    </a:lnTo>
                    <a:cubicBezTo>
                      <a:pt x="4215067" y="0"/>
                      <a:pt x="4228421" y="5532"/>
                      <a:pt x="4238268" y="15378"/>
                    </a:cubicBezTo>
                    <a:cubicBezTo>
                      <a:pt x="4248114" y="25225"/>
                      <a:pt x="4253646" y="38580"/>
                      <a:pt x="4253646" y="52505"/>
                    </a:cubicBezTo>
                    <a:lnTo>
                      <a:pt x="4253646" y="218355"/>
                    </a:lnTo>
                    <a:cubicBezTo>
                      <a:pt x="4253646" y="247352"/>
                      <a:pt x="4230139" y="270860"/>
                      <a:pt x="4201142" y="270860"/>
                    </a:cubicBezTo>
                    <a:lnTo>
                      <a:pt x="52505" y="270860"/>
                    </a:lnTo>
                    <a:cubicBezTo>
                      <a:pt x="23507" y="270860"/>
                      <a:pt x="0" y="247352"/>
                      <a:pt x="0" y="218355"/>
                    </a:cubicBezTo>
                    <a:lnTo>
                      <a:pt x="0" y="52505"/>
                    </a:lnTo>
                    <a:cubicBezTo>
                      <a:pt x="0" y="23507"/>
                      <a:pt x="23507" y="0"/>
                      <a:pt x="52505" y="0"/>
                    </a:cubicBezTo>
                    <a:close/>
                  </a:path>
                </a:pathLst>
              </a:custGeom>
              <a:solidFill>
                <a:srgbClr val="000000">
                  <a:alpha val="0"/>
                </a:srgbClr>
              </a:solidFill>
              <a:ln w="47625" cap="rnd">
                <a:solidFill>
                  <a:srgbClr val="E76262"/>
                </a:solidFill>
                <a:prstDash val="lgDash"/>
                <a:round/>
              </a:ln>
            </p:spPr>
          </p:sp>
          <p:sp>
            <p:nvSpPr>
              <p:cNvPr id="107" name="TextBox 107"/>
              <p:cNvSpPr txBox="1"/>
              <p:nvPr/>
            </p:nvSpPr>
            <p:spPr>
              <a:xfrm>
                <a:off x="0" y="-47625"/>
                <a:ext cx="4253646" cy="318485"/>
              </a:xfrm>
              <a:prstGeom prst="rect">
                <a:avLst/>
              </a:prstGeom>
            </p:spPr>
            <p:txBody>
              <a:bodyPr lIns="46380" tIns="46380" rIns="46380" bIns="46380" rtlCol="0" anchor="ctr"/>
              <a:lstStyle/>
              <a:p>
                <a:pPr algn="ctr">
                  <a:lnSpc>
                    <a:spcPts val="2660"/>
                  </a:lnSpc>
                </a:pPr>
                <a:endParaRPr/>
              </a:p>
            </p:txBody>
          </p:sp>
        </p:grpSp>
        <p:sp>
          <p:nvSpPr>
            <p:cNvPr id="108" name="Freeform 108"/>
            <p:cNvSpPr/>
            <p:nvPr/>
          </p:nvSpPr>
          <p:spPr>
            <a:xfrm>
              <a:off x="399040" y="143560"/>
              <a:ext cx="767630" cy="906000"/>
            </a:xfrm>
            <a:custGeom>
              <a:avLst/>
              <a:gdLst/>
              <a:ahLst/>
              <a:cxnLst/>
              <a:rect l="l" t="t" r="r" b="b"/>
              <a:pathLst>
                <a:path w="767630" h="906000">
                  <a:moveTo>
                    <a:pt x="0" y="0"/>
                  </a:moveTo>
                  <a:lnTo>
                    <a:pt x="767630" y="0"/>
                  </a:lnTo>
                  <a:lnTo>
                    <a:pt x="767630" y="906001"/>
                  </a:lnTo>
                  <a:lnTo>
                    <a:pt x="0" y="90600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9" name="TextBox 109"/>
            <p:cNvSpPr txBox="1"/>
            <p:nvPr/>
          </p:nvSpPr>
          <p:spPr>
            <a:xfrm>
              <a:off x="399040" y="343378"/>
              <a:ext cx="19455298" cy="574675"/>
            </a:xfrm>
            <a:prstGeom prst="rect">
              <a:avLst/>
            </a:prstGeom>
          </p:spPr>
          <p:txBody>
            <a:bodyPr lIns="0" tIns="0" rIns="0" bIns="0" rtlCol="0" anchor="t">
              <a:spAutoFit/>
            </a:bodyPr>
            <a:lstStyle/>
            <a:p>
              <a:pPr marL="0" lvl="0" indent="0" algn="ctr">
                <a:lnSpc>
                  <a:spcPts val="3479"/>
                </a:lnSpc>
                <a:spcBef>
                  <a:spcPct val="0"/>
                </a:spcBef>
              </a:pPr>
              <a:r>
                <a:rPr lang="en-US" sz="2899" b="1" dirty="0" err="1">
                  <a:solidFill>
                    <a:srgbClr val="503D36"/>
                  </a:solidFill>
                  <a:latin typeface="Muli Bold"/>
                  <a:ea typeface="Muli Bold"/>
                  <a:cs typeface="Muli Bold"/>
                  <a:sym typeface="Muli Bold"/>
                </a:rPr>
                <a:t>Giả</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sử</a:t>
              </a:r>
              <a:r>
                <a:rPr lang="en-US" sz="2899" b="1" dirty="0">
                  <a:solidFill>
                    <a:srgbClr val="503D36"/>
                  </a:solidFill>
                  <a:latin typeface="Muli Bold"/>
                  <a:ea typeface="Muli Bold"/>
                  <a:cs typeface="Muli Bold"/>
                  <a:sym typeface="Muli Bold"/>
                </a:rPr>
                <a:t> {O1,...,Ok}. k​ </a:t>
              </a:r>
              <a:r>
                <a:rPr lang="en-US" sz="2899" b="1" dirty="0" err="1">
                  <a:solidFill>
                    <a:srgbClr val="503D36"/>
                  </a:solidFill>
                  <a:latin typeface="Muli Bold"/>
                  <a:ea typeface="Muli Bold"/>
                  <a:cs typeface="Muli Bold"/>
                  <a:sym typeface="Muli Bold"/>
                </a:rPr>
                <a:t>là</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tập</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hợp</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các</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đối</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tượng</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đại</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diện</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hiện</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tại</a:t>
              </a:r>
              <a:r>
                <a:rPr lang="en-US" sz="2899" b="1" dirty="0">
                  <a:solidFill>
                    <a:srgbClr val="503D36"/>
                  </a:solidFill>
                  <a:latin typeface="Muli Bold"/>
                  <a:ea typeface="Muli Bold"/>
                  <a:cs typeface="Muli Bold"/>
                  <a:sym typeface="Muli Bold"/>
                </a:rPr>
                <a:t> (</a:t>
              </a:r>
              <a:r>
                <a:rPr lang="en-US" sz="2899" b="1" dirty="0" err="1">
                  <a:solidFill>
                    <a:srgbClr val="503D36"/>
                  </a:solidFill>
                  <a:latin typeface="Muli Bold"/>
                  <a:ea typeface="Muli Bold"/>
                  <a:cs typeface="Muli Bold"/>
                  <a:sym typeface="Muli Bold"/>
                </a:rPr>
                <a:t>medoids</a:t>
              </a:r>
              <a:r>
                <a:rPr lang="en-US" sz="2899" b="1" dirty="0">
                  <a:solidFill>
                    <a:srgbClr val="503D36"/>
                  </a:solidFill>
                  <a:latin typeface="Muli Bold"/>
                  <a:ea typeface="Muli Bold"/>
                  <a:cs typeface="Muli Bold"/>
                  <a:sym typeface="Muli Bold"/>
                </a:rPr>
                <a:t>).</a:t>
              </a:r>
            </a:p>
          </p:txBody>
        </p:sp>
      </p:grpSp>
      <p:sp>
        <p:nvSpPr>
          <p:cNvPr id="110" name="TextBox 110"/>
          <p:cNvSpPr txBox="1"/>
          <p:nvPr/>
        </p:nvSpPr>
        <p:spPr>
          <a:xfrm>
            <a:off x="2136757" y="2028546"/>
            <a:ext cx="13843322" cy="1476375"/>
          </a:xfrm>
          <a:prstGeom prst="rect">
            <a:avLst/>
          </a:prstGeom>
        </p:spPr>
        <p:txBody>
          <a:bodyPr lIns="0" tIns="0" rIns="0" bIns="0" rtlCol="0" anchor="t">
            <a:spAutoFit/>
          </a:bodyPr>
          <a:lstStyle/>
          <a:p>
            <a:pPr marL="539748" lvl="1" indent="-269874" algn="l">
              <a:lnSpc>
                <a:spcPts val="2999"/>
              </a:lnSpc>
              <a:spcBef>
                <a:spcPct val="0"/>
              </a:spcBef>
              <a:buFont typeface="Arial"/>
              <a:buChar char="•"/>
            </a:pPr>
            <a:r>
              <a:rPr lang="en-US" sz="2499" dirty="0" err="1">
                <a:solidFill>
                  <a:srgbClr val="503D36"/>
                </a:solidFill>
                <a:latin typeface="Muli"/>
                <a:ea typeface="Muli"/>
                <a:cs typeface="Muli"/>
                <a:sym typeface="Muli"/>
              </a:rPr>
              <a:t>Để</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xác</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định</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liệu</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một</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đối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tượng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không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phải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đại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diện</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được</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ký</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hiệu</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là</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Orandom</a:t>
            </a:r>
            <a:r>
              <a:rPr lang="en-US" sz="2499" dirty="0">
                <a:solidFill>
                  <a:srgbClr val="503D36"/>
                </a:solidFill>
                <a:latin typeface="Muli"/>
                <a:ea typeface="Muli"/>
                <a:cs typeface="Muli"/>
                <a:sym typeface="Muli"/>
              </a:rPr>
              <a:t> . </a:t>
            </a:r>
            <a:r>
              <a:rPr lang="en-US" sz="2499" dirty="0" err="1">
                <a:solidFill>
                  <a:srgbClr val="503D36"/>
                </a:solidFill>
                <a:latin typeface="Muli"/>
                <a:ea typeface="Muli"/>
                <a:cs typeface="Muli"/>
                <a:sym typeface="Muli"/>
              </a:rPr>
              <a:t>có</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thể</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thay</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thế</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tốt</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cho</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một</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medoid</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hiện</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tại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Oj</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với</a:t>
            </a:r>
            <a:r>
              <a:rPr lang="en-US" sz="2499" dirty="0">
                <a:solidFill>
                  <a:srgbClr val="503D36"/>
                </a:solidFill>
                <a:latin typeface="Muli"/>
                <a:ea typeface="Muli"/>
                <a:cs typeface="Muli"/>
                <a:sym typeface="Muli"/>
              </a:rPr>
              <a:t> 1≤ j ≤ k ) .</a:t>
            </a:r>
            <a:r>
              <a:rPr lang="en-US" sz="2499" dirty="0" err="1">
                <a:solidFill>
                  <a:srgbClr val="503D36"/>
                </a:solidFill>
                <a:latin typeface="Muli"/>
                <a:ea typeface="Muli"/>
                <a:cs typeface="Muli"/>
                <a:sym typeface="Muli"/>
              </a:rPr>
              <a:t>Chúng</a:t>
            </a:r>
            <a:r>
              <a:rPr lang="en-US" sz="2499" dirty="0">
                <a:solidFill>
                  <a:srgbClr val="503D36"/>
                </a:solidFill>
                <a:latin typeface="Muli"/>
                <a:ea typeface="Muli"/>
                <a:cs typeface="Muli"/>
                <a:sym typeface="Muli"/>
              </a:rPr>
              <a:t> ta </a:t>
            </a:r>
            <a:r>
              <a:rPr lang="en-US" sz="2499" dirty="0" err="1">
                <a:solidFill>
                  <a:srgbClr val="503D36"/>
                </a:solidFill>
                <a:latin typeface="Muli"/>
                <a:ea typeface="Muli"/>
                <a:cs typeface="Muli"/>
                <a:sym typeface="Muli"/>
              </a:rPr>
              <a:t>tính</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khoảng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cách</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từ</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mỗi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đối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tượng</a:t>
            </a:r>
            <a:r>
              <a:rPr lang="en-US" sz="2499" dirty="0">
                <a:solidFill>
                  <a:srgbClr val="503D36"/>
                </a:solidFill>
                <a:latin typeface="Muli"/>
                <a:ea typeface="Muli"/>
                <a:cs typeface="Muli"/>
                <a:sym typeface="Muli"/>
              </a:rPr>
              <a:t> p </a:t>
            </a:r>
            <a:r>
              <a:rPr lang="en-US" sz="2499" dirty="0" err="1">
                <a:solidFill>
                  <a:srgbClr val="503D36"/>
                </a:solidFill>
                <a:latin typeface="Muli"/>
                <a:ea typeface="Muli"/>
                <a:cs typeface="Muli"/>
                <a:sym typeface="Muli"/>
              </a:rPr>
              <a:t>đến</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đối</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tượng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gần</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nhất</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trong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tập</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hợp</a:t>
            </a:r>
            <a:r>
              <a:rPr lang="en-US" sz="2499" dirty="0">
                <a:solidFill>
                  <a:srgbClr val="503D36"/>
                </a:solidFill>
                <a:latin typeface="Muli"/>
                <a:ea typeface="Muli"/>
                <a:cs typeface="Muli"/>
                <a:sym typeface="Muli"/>
              </a:rPr>
              <a:t> {O1,Oj-1, … ,</a:t>
            </a:r>
            <a:r>
              <a:rPr lang="en-US" sz="2499" dirty="0" err="1">
                <a:solidFill>
                  <a:srgbClr val="503D36"/>
                </a:solidFill>
                <a:latin typeface="Muli"/>
                <a:ea typeface="Muli"/>
                <a:cs typeface="Muli"/>
                <a:sym typeface="Muli"/>
              </a:rPr>
              <a:t>Orandom</a:t>
            </a:r>
            <a:r>
              <a:rPr lang="en-US" sz="2499" dirty="0">
                <a:solidFill>
                  <a:srgbClr val="503D36"/>
                </a:solidFill>
                <a:latin typeface="Muli"/>
                <a:ea typeface="Muli"/>
                <a:cs typeface="Muli"/>
                <a:sym typeface="Muli"/>
              </a:rPr>
              <a:t> ,Ok } </a:t>
            </a:r>
            <a:r>
              <a:rPr lang="en-US" sz="2499" dirty="0" err="1">
                <a:solidFill>
                  <a:srgbClr val="503D36"/>
                </a:solidFill>
                <a:latin typeface="Muli"/>
                <a:ea typeface="Muli"/>
                <a:cs typeface="Muli"/>
                <a:sym typeface="Muli"/>
              </a:rPr>
              <a:t>và</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sử</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dụng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khoảng</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cách</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này</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để</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cập</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nhật</a:t>
            </a:r>
            <a:r>
              <a:rPr lang="en-US" sz="2499" dirty="0">
                <a:solidFill>
                  <a:srgbClr val="503D36"/>
                </a:solidFill>
                <a:latin typeface="Muli"/>
                <a:ea typeface="Muli"/>
                <a:cs typeface="Muli"/>
                <a:sym typeface="Muli"/>
              </a:rPr>
              <a:t> </a:t>
            </a:r>
            <a:r>
              <a:rPr lang="en-US" sz="2499" dirty="0" err="1">
                <a:solidFill>
                  <a:srgbClr val="503D36"/>
                </a:solidFill>
                <a:latin typeface="Muli"/>
                <a:ea typeface="Muli"/>
                <a:cs typeface="Muli"/>
                <a:sym typeface="Muli"/>
              </a:rPr>
              <a:t>hàm</a:t>
            </a:r>
            <a:r>
              <a:rPr lang="en-US" sz="2499" dirty="0">
                <a:solidFill>
                  <a:srgbClr val="503D36"/>
                </a:solidFill>
                <a:latin typeface="Muli"/>
                <a:ea typeface="Muli"/>
                <a:cs typeface="Muli"/>
                <a:sym typeface="Muli"/>
              </a:rPr>
              <a:t> chi </a:t>
            </a:r>
            <a:r>
              <a:rPr lang="en-US" sz="2499" dirty="0" err="1">
                <a:solidFill>
                  <a:srgbClr val="503D36"/>
                </a:solidFill>
                <a:latin typeface="Muli"/>
                <a:ea typeface="Muli"/>
                <a:cs typeface="Muli"/>
                <a:sym typeface="Muli"/>
              </a:rPr>
              <a:t>phí</a:t>
            </a:r>
            <a:r>
              <a:rPr lang="en-US" sz="2499" dirty="0">
                <a:solidFill>
                  <a:srgbClr val="503D36"/>
                </a:solidFill>
                <a:latin typeface="Muli"/>
                <a:ea typeface="Muli"/>
                <a:cs typeface="Muli"/>
                <a:sym typeface="Muli"/>
              </a:rPr>
              <a:t>.</a:t>
            </a:r>
          </a:p>
        </p:txBody>
      </p:sp>
      <p:sp>
        <p:nvSpPr>
          <p:cNvPr id="111" name="TextBox 111"/>
          <p:cNvSpPr txBox="1"/>
          <p:nvPr/>
        </p:nvSpPr>
        <p:spPr>
          <a:xfrm>
            <a:off x="2136757" y="3775089"/>
            <a:ext cx="5793458" cy="390525"/>
          </a:xfrm>
          <a:prstGeom prst="rect">
            <a:avLst/>
          </a:prstGeom>
        </p:spPr>
        <p:txBody>
          <a:bodyPr lIns="0" tIns="0" rIns="0" bIns="0" rtlCol="0" anchor="t">
            <a:spAutoFit/>
          </a:bodyPr>
          <a:lstStyle/>
          <a:p>
            <a:pPr marL="561337" lvl="1" indent="-280669" algn="l">
              <a:lnSpc>
                <a:spcPts val="3119"/>
              </a:lnSpc>
              <a:spcBef>
                <a:spcPct val="0"/>
              </a:spcBef>
              <a:buFont typeface="Arial"/>
              <a:buChar char="•"/>
            </a:pPr>
            <a:r>
              <a:rPr lang="en-US" sz="2599" dirty="0" err="1">
                <a:solidFill>
                  <a:srgbClr val="503D36"/>
                </a:solidFill>
                <a:latin typeface="Muli"/>
                <a:ea typeface="Muli"/>
                <a:cs typeface="Muli"/>
                <a:sym typeface="Muli"/>
              </a:rPr>
              <a:t>Xét</a:t>
            </a:r>
            <a:r>
              <a:rPr lang="en-US" sz="2599" dirty="0">
                <a:solidFill>
                  <a:srgbClr val="503D36"/>
                </a:solidFill>
                <a:latin typeface="Muli"/>
                <a:ea typeface="Muli"/>
                <a:cs typeface="Muli"/>
                <a:sym typeface="Muli"/>
              </a:rPr>
              <a:t> 4 </a:t>
            </a:r>
            <a:r>
              <a:rPr lang="en-US" sz="2599" dirty="0" err="1">
                <a:solidFill>
                  <a:srgbClr val="503D36"/>
                </a:solidFill>
                <a:latin typeface="Muli"/>
                <a:ea typeface="Muli"/>
                <a:cs typeface="Muli"/>
                <a:sym typeface="Muli"/>
              </a:rPr>
              <a:t>thường</a:t>
            </a:r>
            <a:r>
              <a:rPr lang="en-US" sz="2599" dirty="0">
                <a:solidFill>
                  <a:srgbClr val="503D36"/>
                </a:solidFill>
                <a:latin typeface="Muli"/>
                <a:ea typeface="Muli"/>
                <a:cs typeface="Muli"/>
                <a:sym typeface="Muli"/>
              </a:rPr>
              <a:t> </a:t>
            </a:r>
            <a:r>
              <a:rPr lang="en-US" sz="2599" dirty="0" err="1">
                <a:solidFill>
                  <a:srgbClr val="503D36"/>
                </a:solidFill>
                <a:latin typeface="Muli"/>
                <a:ea typeface="Muli"/>
                <a:cs typeface="Muli"/>
                <a:sym typeface="Muli"/>
              </a:rPr>
              <a:t>hợp</a:t>
            </a:r>
            <a:r>
              <a:rPr lang="en-US" sz="2599" dirty="0">
                <a:solidFill>
                  <a:srgbClr val="503D36"/>
                </a:solidFill>
                <a:latin typeface="Muli"/>
                <a:ea typeface="Muli"/>
                <a:cs typeface="Muli"/>
                <a:sym typeface="Muli"/>
              </a:rPr>
              <a:t> </a:t>
            </a:r>
            <a:r>
              <a:rPr lang="en-US" sz="2599" dirty="0" err="1">
                <a:solidFill>
                  <a:srgbClr val="503D36"/>
                </a:solidFill>
                <a:latin typeface="Muli"/>
                <a:ea typeface="Muli"/>
                <a:cs typeface="Muli"/>
                <a:sym typeface="Muli"/>
              </a:rPr>
              <a:t>có</a:t>
            </a:r>
            <a:r>
              <a:rPr lang="en-US" sz="2599" dirty="0">
                <a:solidFill>
                  <a:srgbClr val="503D36"/>
                </a:solidFill>
                <a:latin typeface="Muli"/>
                <a:ea typeface="Muli"/>
                <a:cs typeface="Muli"/>
                <a:sym typeface="Muli"/>
              </a:rPr>
              <a:t> </a:t>
            </a:r>
            <a:r>
              <a:rPr lang="en-US" sz="2599" dirty="0" err="1">
                <a:solidFill>
                  <a:srgbClr val="503D36"/>
                </a:solidFill>
                <a:latin typeface="Muli"/>
                <a:ea typeface="Muli"/>
                <a:cs typeface="Muli"/>
                <a:sym typeface="Muli"/>
              </a:rPr>
              <a:t>thể</a:t>
            </a:r>
            <a:r>
              <a:rPr lang="en-US" sz="2599" dirty="0">
                <a:solidFill>
                  <a:srgbClr val="503D36"/>
                </a:solidFill>
                <a:latin typeface="Muli"/>
                <a:ea typeface="Muli"/>
                <a:cs typeface="Muli"/>
                <a:sym typeface="Muli"/>
              </a:rPr>
              <a:t> </a:t>
            </a:r>
            <a:r>
              <a:rPr lang="en-US" sz="2599" dirty="0" err="1">
                <a:solidFill>
                  <a:srgbClr val="503D36"/>
                </a:solidFill>
                <a:latin typeface="Muli"/>
                <a:ea typeface="Muli"/>
                <a:cs typeface="Muli"/>
                <a:sym typeface="Muli"/>
              </a:rPr>
              <a:t>xảy</a:t>
            </a:r>
            <a:r>
              <a:rPr lang="en-US" sz="2599" dirty="0">
                <a:solidFill>
                  <a:srgbClr val="503D36"/>
                </a:solidFill>
                <a:latin typeface="Muli"/>
                <a:ea typeface="Muli"/>
                <a:cs typeface="Muli"/>
                <a:sym typeface="Muli"/>
              </a:rPr>
              <a:t> </a:t>
            </a:r>
            <a:r>
              <a:rPr lang="en-US" sz="2599" dirty="0" err="1">
                <a:solidFill>
                  <a:srgbClr val="503D36"/>
                </a:solidFill>
                <a:latin typeface="Muli"/>
                <a:ea typeface="Muli"/>
                <a:cs typeface="Muli"/>
                <a:sym typeface="Muli"/>
              </a:rPr>
              <a:t>ra</a:t>
            </a:r>
            <a:r>
              <a:rPr lang="en-US" sz="2599" dirty="0">
                <a:solidFill>
                  <a:srgbClr val="503D36"/>
                </a:solidFill>
                <a:latin typeface="Muli"/>
                <a:ea typeface="Muli"/>
                <a:cs typeface="Muli"/>
                <a:sym typeface="Muli"/>
              </a:rPr>
              <a:t>: </a:t>
            </a:r>
          </a:p>
        </p:txBody>
      </p:sp>
      <p:sp>
        <p:nvSpPr>
          <p:cNvPr id="112" name="TextBox 112"/>
          <p:cNvSpPr txBox="1"/>
          <p:nvPr/>
        </p:nvSpPr>
        <p:spPr>
          <a:xfrm>
            <a:off x="10300652" y="4247940"/>
            <a:ext cx="6693754" cy="1333500"/>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TH1 : p </a:t>
            </a:r>
            <a:r>
              <a:rPr lang="en-US" sz="2199" dirty="0" err="1">
                <a:solidFill>
                  <a:srgbClr val="503D36"/>
                </a:solidFill>
                <a:latin typeface="Muli"/>
                <a:ea typeface="Muli"/>
                <a:cs typeface="Muli"/>
                <a:sym typeface="Muli"/>
              </a:rPr>
              <a:t>đang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thuộc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cụm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có</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trọng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tâm</a:t>
            </a:r>
            <a:r>
              <a:rPr lang="en-US" sz="2199" dirty="0">
                <a:solidFill>
                  <a:srgbClr val="503D36"/>
                </a:solidFill>
                <a:latin typeface="Muli"/>
                <a:ea typeface="Muli"/>
                <a:cs typeface="Muli"/>
                <a:sym typeface="Muli"/>
              </a:rPr>
              <a:t> Oi. </a:t>
            </a:r>
            <a:r>
              <a:rPr lang="en-US" sz="2199" dirty="0" err="1">
                <a:solidFill>
                  <a:srgbClr val="503D36"/>
                </a:solidFill>
                <a:latin typeface="Muli"/>
                <a:ea typeface="Muli"/>
                <a:cs typeface="Muli"/>
                <a:sym typeface="Muli"/>
              </a:rPr>
              <a:t>Nếu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được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thay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thế</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bởi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gần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nhất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với</a:t>
            </a:r>
            <a:r>
              <a:rPr lang="en-US" sz="2199" dirty="0">
                <a:solidFill>
                  <a:srgbClr val="503D36"/>
                </a:solidFill>
                <a:latin typeface="Muli"/>
                <a:ea typeface="Muli"/>
                <a:cs typeface="Muli"/>
                <a:sym typeface="Muli"/>
              </a:rPr>
              <a:t> Oi ( </a:t>
            </a:r>
            <a:r>
              <a:rPr lang="en-US" sz="2199" dirty="0" err="1">
                <a:solidFill>
                  <a:srgbClr val="503D36"/>
                </a:solidFill>
                <a:latin typeface="Muli"/>
                <a:ea typeface="Muli"/>
                <a:cs typeface="Muli"/>
                <a:sym typeface="Muli"/>
              </a:rPr>
              <a:t>i</a:t>
            </a:r>
            <a:r>
              <a:rPr lang="en-US" sz="2199" dirty="0">
                <a:solidFill>
                  <a:srgbClr val="503D36"/>
                </a:solidFill>
                <a:latin typeface="Muli"/>
                <a:ea typeface="Muli"/>
                <a:cs typeface="Muli"/>
                <a:sym typeface="Muli"/>
              </a:rPr>
              <a:t> ≠ j ) </a:t>
            </a:r>
            <a:r>
              <a:rPr lang="en-US" sz="2199" dirty="0" err="1">
                <a:solidFill>
                  <a:srgbClr val="503D36"/>
                </a:solidFill>
                <a:latin typeface="Muli"/>
                <a:ea typeface="Muli"/>
                <a:cs typeface="Muli"/>
                <a:sym typeface="Muli"/>
              </a:rPr>
              <a:t>thì</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gán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lại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Oi  ( </a:t>
            </a:r>
            <a:r>
              <a:rPr lang="en-US" sz="2199" dirty="0" err="1">
                <a:solidFill>
                  <a:srgbClr val="503D36"/>
                </a:solidFill>
                <a:latin typeface="Muli"/>
                <a:ea typeface="Muli"/>
                <a:cs typeface="Muli"/>
                <a:sym typeface="Muli"/>
              </a:rPr>
              <a:t>hình</a:t>
            </a:r>
            <a:r>
              <a:rPr lang="en-US" sz="2199" dirty="0">
                <a:solidFill>
                  <a:srgbClr val="503D36"/>
                </a:solidFill>
                <a:latin typeface="Muli"/>
                <a:ea typeface="Muli"/>
                <a:cs typeface="Muli"/>
                <a:sym typeface="Muli"/>
              </a:rPr>
              <a:t> 10.4 a ) </a:t>
            </a:r>
          </a:p>
        </p:txBody>
      </p:sp>
      <p:sp>
        <p:nvSpPr>
          <p:cNvPr id="113" name="TextBox 113"/>
          <p:cNvSpPr txBox="1"/>
          <p:nvPr/>
        </p:nvSpPr>
        <p:spPr>
          <a:xfrm>
            <a:off x="10283457" y="6971591"/>
            <a:ext cx="6524755" cy="1333500"/>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TH3: p </a:t>
            </a:r>
            <a:r>
              <a:rPr lang="en-US" sz="2199" dirty="0" err="1">
                <a:solidFill>
                  <a:srgbClr val="503D36"/>
                </a:solidFill>
                <a:latin typeface="Muli"/>
                <a:ea typeface="Muli"/>
                <a:cs typeface="Muli"/>
                <a:sym typeface="Muli"/>
              </a:rPr>
              <a:t>đang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thuộc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Nếu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thay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thế</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bởi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vẫn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gần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nhất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với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 p </a:t>
            </a:r>
            <a:r>
              <a:rPr lang="en-US" sz="2199" dirty="0" err="1">
                <a:solidFill>
                  <a:srgbClr val="503D36"/>
                </a:solidFill>
                <a:latin typeface="Muli"/>
                <a:ea typeface="Muli"/>
                <a:cs typeface="Muli"/>
                <a:sym typeface="Muli"/>
              </a:rPr>
              <a:t>không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thay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đổi</a:t>
            </a:r>
            <a:r>
              <a:rPr lang="en-US" sz="2199" dirty="0">
                <a:solidFill>
                  <a:srgbClr val="503D36"/>
                </a:solidFill>
                <a:latin typeface="Muli"/>
                <a:ea typeface="Muli"/>
                <a:cs typeface="Muli"/>
                <a:sym typeface="Muli"/>
              </a:rPr>
              <a:t> ( </a:t>
            </a:r>
            <a:r>
              <a:rPr lang="en-US" sz="2199" dirty="0" err="1">
                <a:solidFill>
                  <a:srgbClr val="503D36"/>
                </a:solidFill>
                <a:latin typeface="Muli"/>
                <a:ea typeface="Muli"/>
                <a:cs typeface="Muli"/>
                <a:sym typeface="Muli"/>
              </a:rPr>
              <a:t>tức</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vẫn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thuộc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 ( </a:t>
            </a:r>
            <a:r>
              <a:rPr lang="en-US" sz="2199" dirty="0" err="1">
                <a:solidFill>
                  <a:srgbClr val="503D36"/>
                </a:solidFill>
                <a:latin typeface="Muli"/>
                <a:ea typeface="Muli"/>
                <a:cs typeface="Muli"/>
                <a:sym typeface="Muli"/>
              </a:rPr>
              <a:t>hình</a:t>
            </a:r>
            <a:r>
              <a:rPr lang="en-US" sz="2199" dirty="0">
                <a:solidFill>
                  <a:srgbClr val="503D36"/>
                </a:solidFill>
                <a:latin typeface="Muli"/>
                <a:ea typeface="Muli"/>
                <a:cs typeface="Muli"/>
                <a:sym typeface="Muli"/>
              </a:rPr>
              <a:t> 10.4 c )</a:t>
            </a:r>
          </a:p>
        </p:txBody>
      </p:sp>
      <p:sp>
        <p:nvSpPr>
          <p:cNvPr id="114" name="TextBox 114"/>
          <p:cNvSpPr txBox="1"/>
          <p:nvPr/>
        </p:nvSpPr>
        <p:spPr>
          <a:xfrm>
            <a:off x="10243502" y="5776453"/>
            <a:ext cx="6693754" cy="1000125"/>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TH2 : p </a:t>
            </a:r>
            <a:r>
              <a:rPr lang="en-US" sz="2199" dirty="0" err="1">
                <a:solidFill>
                  <a:srgbClr val="503D36"/>
                </a:solidFill>
                <a:latin typeface="Muli"/>
                <a:ea typeface="Muli"/>
                <a:cs typeface="Muli"/>
                <a:sym typeface="Muli"/>
              </a:rPr>
              <a:t>đang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thuộc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Oi. </a:t>
            </a:r>
            <a:r>
              <a:rPr lang="en-US" sz="2199" dirty="0" err="1">
                <a:solidFill>
                  <a:srgbClr val="503D36"/>
                </a:solidFill>
                <a:latin typeface="Muli"/>
                <a:ea typeface="Muli"/>
                <a:cs typeface="Muli"/>
                <a:sym typeface="Muli"/>
              </a:rPr>
              <a:t>Nếu</a:t>
            </a:r>
            <a:r>
              <a:rPr lang="en-US" sz="2199" dirty="0">
                <a:solidFill>
                  <a:srgbClr val="503D36"/>
                </a:solidFill>
                <a:latin typeface="Muli"/>
                <a:ea typeface="Muli"/>
                <a:cs typeface="Muli"/>
                <a:sym typeface="Muli"/>
              </a:rPr>
              <a:t> Oi ‘ </a:t>
            </a:r>
            <a:r>
              <a:rPr lang="en-US" sz="2199" dirty="0" err="1">
                <a:solidFill>
                  <a:srgbClr val="503D36"/>
                </a:solidFill>
                <a:latin typeface="Muli"/>
                <a:ea typeface="Muli"/>
                <a:cs typeface="Muli"/>
                <a:sym typeface="Muli"/>
              </a:rPr>
              <a:t>thay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thế</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bởi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gần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nhất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với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thì</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được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gán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lại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 </a:t>
            </a:r>
            <a:r>
              <a:rPr lang="en-US" sz="2199" dirty="0" err="1">
                <a:solidFill>
                  <a:srgbClr val="503D36"/>
                </a:solidFill>
                <a:latin typeface="Muli"/>
                <a:ea typeface="Muli"/>
                <a:cs typeface="Muli"/>
                <a:sym typeface="Muli"/>
              </a:rPr>
              <a:t>hình</a:t>
            </a:r>
            <a:r>
              <a:rPr lang="en-US" sz="2199" dirty="0">
                <a:solidFill>
                  <a:srgbClr val="503D36"/>
                </a:solidFill>
                <a:latin typeface="Muli"/>
                <a:ea typeface="Muli"/>
                <a:cs typeface="Muli"/>
                <a:sym typeface="Muli"/>
              </a:rPr>
              <a:t> 10.4 b )</a:t>
            </a:r>
          </a:p>
        </p:txBody>
      </p:sp>
      <p:sp>
        <p:nvSpPr>
          <p:cNvPr id="115" name="TextBox 115"/>
          <p:cNvSpPr txBox="1"/>
          <p:nvPr/>
        </p:nvSpPr>
        <p:spPr>
          <a:xfrm>
            <a:off x="10210165" y="8440896"/>
            <a:ext cx="6782845" cy="1000125"/>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TH4: p </a:t>
            </a:r>
            <a:r>
              <a:rPr lang="en-US" sz="2199" dirty="0" err="1">
                <a:solidFill>
                  <a:srgbClr val="503D36"/>
                </a:solidFill>
                <a:latin typeface="Muli"/>
                <a:ea typeface="Muli"/>
                <a:cs typeface="Muli"/>
                <a:sym typeface="Muli"/>
              </a:rPr>
              <a:t>đang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thuộc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 . </a:t>
            </a:r>
            <a:r>
              <a:rPr lang="en-US" sz="2199" dirty="0" err="1">
                <a:solidFill>
                  <a:srgbClr val="503D36"/>
                </a:solidFill>
                <a:latin typeface="Muli"/>
                <a:ea typeface="Muli"/>
                <a:cs typeface="Muli"/>
                <a:sym typeface="Muli"/>
              </a:rPr>
              <a:t>Nếu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thay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thế</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bởi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gần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nhất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với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thì</a:t>
            </a:r>
            <a:r>
              <a:rPr lang="en-US" sz="2199" dirty="0">
                <a:solidFill>
                  <a:srgbClr val="503D36"/>
                </a:solidFill>
                <a:latin typeface="Muli"/>
                <a:ea typeface="Muli"/>
                <a:cs typeface="Muli"/>
                <a:sym typeface="Muli"/>
              </a:rPr>
              <a:t> p </a:t>
            </a:r>
            <a:r>
              <a:rPr lang="en-US" sz="2199" dirty="0" err="1">
                <a:solidFill>
                  <a:srgbClr val="503D36"/>
                </a:solidFill>
                <a:latin typeface="Muli"/>
                <a:ea typeface="Muli"/>
                <a:cs typeface="Muli"/>
                <a:sym typeface="Muli"/>
              </a:rPr>
              <a:t>được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gán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lại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vào</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Orandom</a:t>
            </a:r>
            <a:r>
              <a:rPr lang="en-US" sz="2199" dirty="0">
                <a:solidFill>
                  <a:srgbClr val="503D36"/>
                </a:solidFill>
                <a:latin typeface="Muli"/>
                <a:ea typeface="Muli"/>
                <a:cs typeface="Muli"/>
                <a:sym typeface="Muli"/>
              </a:rPr>
              <a:t> ( </a:t>
            </a:r>
            <a:r>
              <a:rPr lang="en-US" sz="2199" dirty="0" err="1">
                <a:solidFill>
                  <a:srgbClr val="503D36"/>
                </a:solidFill>
                <a:latin typeface="Muli"/>
                <a:ea typeface="Muli"/>
                <a:cs typeface="Muli"/>
                <a:sym typeface="Muli"/>
              </a:rPr>
              <a:t>hình</a:t>
            </a:r>
            <a:r>
              <a:rPr lang="en-US" sz="2199" dirty="0">
                <a:solidFill>
                  <a:srgbClr val="503D36"/>
                </a:solidFill>
                <a:latin typeface="Muli"/>
                <a:ea typeface="Muli"/>
                <a:cs typeface="Muli"/>
                <a:sym typeface="Muli"/>
              </a:rPr>
              <a:t> 10.4 d )</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xEl>
                                              <p:pRg st="0" end="0"/>
                                            </p:txEl>
                                          </p:spTgt>
                                        </p:tgtEl>
                                        <p:attrNameLst>
                                          <p:attrName>style.visibility</p:attrName>
                                        </p:attrNameLst>
                                      </p:cBhvr>
                                      <p:to>
                                        <p:strVal val="visible"/>
                                      </p:to>
                                    </p:set>
                                    <p:animEffect transition="in" filter="fade">
                                      <p:cBhvr>
                                        <p:cTn id="17" dur="500"/>
                                        <p:tgtEl>
                                          <p:spTgt spid="1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anim calcmode="lin" valueType="num">
                                      <p:cBhvr>
                                        <p:cTn id="23" dur="1000" fill="hold"/>
                                        <p:tgtEl>
                                          <p:spTgt spid="93"/>
                                        </p:tgtEl>
                                        <p:attrNameLst>
                                          <p:attrName>ppt_x</p:attrName>
                                        </p:attrNameLst>
                                      </p:cBhvr>
                                      <p:tavLst>
                                        <p:tav tm="0">
                                          <p:val>
                                            <p:strVal val="#ppt_x"/>
                                          </p:val>
                                        </p:tav>
                                        <p:tav tm="100000">
                                          <p:val>
                                            <p:strVal val="#ppt_x"/>
                                          </p:val>
                                        </p:tav>
                                      </p:tavLst>
                                    </p:anim>
                                    <p:anim calcmode="lin" valueType="num">
                                      <p:cBhvr>
                                        <p:cTn id="2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2">
                                            <p:txEl>
                                              <p:pRg st="0" end="0"/>
                                            </p:txEl>
                                          </p:spTgt>
                                        </p:tgtEl>
                                        <p:attrNameLst>
                                          <p:attrName>style.visibility</p:attrName>
                                        </p:attrNameLst>
                                      </p:cBhvr>
                                      <p:to>
                                        <p:strVal val="visible"/>
                                      </p:to>
                                    </p:set>
                                    <p:anim calcmode="lin" valueType="num">
                                      <p:cBhvr additive="base">
                                        <p:cTn id="29" dur="500" fill="hold"/>
                                        <p:tgtEl>
                                          <p:spTgt spid="11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4">
                                            <p:txEl>
                                              <p:pRg st="0" end="0"/>
                                            </p:txEl>
                                          </p:spTgt>
                                        </p:tgtEl>
                                        <p:attrNameLst>
                                          <p:attrName>style.visibility</p:attrName>
                                        </p:attrNameLst>
                                      </p:cBhvr>
                                      <p:to>
                                        <p:strVal val="visible"/>
                                      </p:to>
                                    </p:set>
                                    <p:anim calcmode="lin" valueType="num">
                                      <p:cBhvr additive="base">
                                        <p:cTn id="35" dur="500" fill="hold"/>
                                        <p:tgtEl>
                                          <p:spTgt spid="11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3">
                                            <p:txEl>
                                              <p:pRg st="0" end="0"/>
                                            </p:txEl>
                                          </p:spTgt>
                                        </p:tgtEl>
                                        <p:attrNameLst>
                                          <p:attrName>style.visibility</p:attrName>
                                        </p:attrNameLst>
                                      </p:cBhvr>
                                      <p:to>
                                        <p:strVal val="visible"/>
                                      </p:to>
                                    </p:set>
                                    <p:anim calcmode="lin" valueType="num">
                                      <p:cBhvr additive="base">
                                        <p:cTn id="41"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5">
                                            <p:txEl>
                                              <p:pRg st="0" end="0"/>
                                            </p:txEl>
                                          </p:spTgt>
                                        </p:tgtEl>
                                        <p:attrNameLst>
                                          <p:attrName>style.visibility</p:attrName>
                                        </p:attrNameLst>
                                      </p:cBhvr>
                                      <p:to>
                                        <p:strVal val="visible"/>
                                      </p:to>
                                    </p:set>
                                    <p:anim calcmode="lin" valueType="num">
                                      <p:cBhvr additive="base">
                                        <p:cTn id="47"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6477329"/>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7763743"/>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133167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2618086"/>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3904921"/>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5190915"/>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457334"/>
            <a:ext cx="15613811" cy="9086426"/>
            <a:chOff x="0" y="0"/>
            <a:chExt cx="4112279" cy="2393133"/>
          </a:xfrm>
        </p:grpSpPr>
        <p:sp>
          <p:nvSpPr>
            <p:cNvPr id="59" name="Freeform 59"/>
            <p:cNvSpPr/>
            <p:nvPr/>
          </p:nvSpPr>
          <p:spPr>
            <a:xfrm>
              <a:off x="0" y="0"/>
              <a:ext cx="4112280" cy="2393133"/>
            </a:xfrm>
            <a:custGeom>
              <a:avLst/>
              <a:gdLst/>
              <a:ahLst/>
              <a:cxnLst/>
              <a:rect l="l" t="t" r="r" b="b"/>
              <a:pathLst>
                <a:path w="4112280" h="2393133">
                  <a:moveTo>
                    <a:pt x="9917" y="0"/>
                  </a:moveTo>
                  <a:lnTo>
                    <a:pt x="4102363" y="0"/>
                  </a:lnTo>
                  <a:cubicBezTo>
                    <a:pt x="4107840" y="0"/>
                    <a:pt x="4112280" y="4440"/>
                    <a:pt x="4112280" y="9917"/>
                  </a:cubicBezTo>
                  <a:lnTo>
                    <a:pt x="4112280" y="2383216"/>
                  </a:lnTo>
                  <a:cubicBezTo>
                    <a:pt x="4112280" y="2385846"/>
                    <a:pt x="4111235" y="2388369"/>
                    <a:pt x="4109375" y="2390228"/>
                  </a:cubicBezTo>
                  <a:cubicBezTo>
                    <a:pt x="4107515" y="2392088"/>
                    <a:pt x="4104993" y="2393133"/>
                    <a:pt x="4102363" y="2393133"/>
                  </a:cubicBezTo>
                  <a:lnTo>
                    <a:pt x="9917" y="2393133"/>
                  </a:lnTo>
                  <a:cubicBezTo>
                    <a:pt x="4440" y="2393133"/>
                    <a:pt x="0" y="2388693"/>
                    <a:pt x="0" y="23832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421708"/>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37094" y="814270"/>
            <a:ext cx="14956138" cy="8444030"/>
            <a:chOff x="0" y="0"/>
            <a:chExt cx="3939065" cy="2223942"/>
          </a:xfrm>
        </p:grpSpPr>
        <p:sp>
          <p:nvSpPr>
            <p:cNvPr id="62" name="Freeform 62"/>
            <p:cNvSpPr/>
            <p:nvPr/>
          </p:nvSpPr>
          <p:spPr>
            <a:xfrm>
              <a:off x="0" y="0"/>
              <a:ext cx="3939065" cy="2223942"/>
            </a:xfrm>
            <a:custGeom>
              <a:avLst/>
              <a:gdLst/>
              <a:ahLst/>
              <a:cxnLst/>
              <a:rect l="l" t="t" r="r" b="b"/>
              <a:pathLst>
                <a:path w="3939065" h="2223942">
                  <a:moveTo>
                    <a:pt x="10353" y="0"/>
                  </a:moveTo>
                  <a:lnTo>
                    <a:pt x="3928713" y="0"/>
                  </a:lnTo>
                  <a:cubicBezTo>
                    <a:pt x="3931458" y="0"/>
                    <a:pt x="3934092" y="1091"/>
                    <a:pt x="3936033" y="3032"/>
                  </a:cubicBezTo>
                  <a:cubicBezTo>
                    <a:pt x="3937975" y="4974"/>
                    <a:pt x="3939065" y="7607"/>
                    <a:pt x="3939065" y="10353"/>
                  </a:cubicBezTo>
                  <a:lnTo>
                    <a:pt x="3939065" y="2213589"/>
                  </a:lnTo>
                  <a:cubicBezTo>
                    <a:pt x="3939065" y="2216335"/>
                    <a:pt x="3937975" y="2218968"/>
                    <a:pt x="3936033" y="2220910"/>
                  </a:cubicBezTo>
                  <a:cubicBezTo>
                    <a:pt x="3934092" y="2222851"/>
                    <a:pt x="3931458" y="2223942"/>
                    <a:pt x="3928713" y="2223942"/>
                  </a:cubicBezTo>
                  <a:lnTo>
                    <a:pt x="10353" y="2223942"/>
                  </a:lnTo>
                  <a:cubicBezTo>
                    <a:pt x="7607" y="2223942"/>
                    <a:pt x="4974" y="2222851"/>
                    <a:pt x="3032" y="2220910"/>
                  </a:cubicBezTo>
                  <a:cubicBezTo>
                    <a:pt x="1091" y="2218968"/>
                    <a:pt x="0" y="2216335"/>
                    <a:pt x="0" y="2213589"/>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3939065" cy="2252517"/>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1" name="Group 91"/>
          <p:cNvGrpSpPr/>
          <p:nvPr/>
        </p:nvGrpSpPr>
        <p:grpSpPr>
          <a:xfrm>
            <a:off x="9288043" y="2500585"/>
            <a:ext cx="6647357" cy="6454744"/>
            <a:chOff x="0" y="0"/>
            <a:chExt cx="8863143" cy="8606325"/>
          </a:xfrm>
        </p:grpSpPr>
        <p:grpSp>
          <p:nvGrpSpPr>
            <p:cNvPr id="92" name="Group 92"/>
            <p:cNvGrpSpPr/>
            <p:nvPr/>
          </p:nvGrpSpPr>
          <p:grpSpPr>
            <a:xfrm>
              <a:off x="0" y="499293"/>
              <a:ext cx="8863143" cy="8107031"/>
              <a:chOff x="0" y="0"/>
              <a:chExt cx="1750744" cy="1601389"/>
            </a:xfrm>
          </p:grpSpPr>
          <p:sp>
            <p:nvSpPr>
              <p:cNvPr id="93" name="Freeform 93"/>
              <p:cNvSpPr/>
              <p:nvPr/>
            </p:nvSpPr>
            <p:spPr>
              <a:xfrm>
                <a:off x="0" y="0"/>
                <a:ext cx="1750744" cy="1601389"/>
              </a:xfrm>
              <a:custGeom>
                <a:avLst/>
                <a:gdLst/>
                <a:ahLst/>
                <a:cxnLst/>
                <a:rect l="l" t="t" r="r" b="b"/>
                <a:pathLst>
                  <a:path w="1750744" h="1601389">
                    <a:moveTo>
                      <a:pt x="69880" y="0"/>
                    </a:moveTo>
                    <a:lnTo>
                      <a:pt x="1680865" y="0"/>
                    </a:lnTo>
                    <a:cubicBezTo>
                      <a:pt x="1699398" y="0"/>
                      <a:pt x="1717172" y="7362"/>
                      <a:pt x="1730277" y="20467"/>
                    </a:cubicBezTo>
                    <a:cubicBezTo>
                      <a:pt x="1743382" y="33572"/>
                      <a:pt x="1750744" y="51346"/>
                      <a:pt x="1750744" y="69880"/>
                    </a:cubicBezTo>
                    <a:lnTo>
                      <a:pt x="1750744" y="1531509"/>
                    </a:lnTo>
                    <a:cubicBezTo>
                      <a:pt x="1750744" y="1550042"/>
                      <a:pt x="1743382" y="1567817"/>
                      <a:pt x="1730277" y="1580922"/>
                    </a:cubicBezTo>
                    <a:cubicBezTo>
                      <a:pt x="1717172" y="1594027"/>
                      <a:pt x="1699398" y="1601389"/>
                      <a:pt x="1680865" y="1601389"/>
                    </a:cubicBezTo>
                    <a:lnTo>
                      <a:pt x="69880" y="1601389"/>
                    </a:lnTo>
                    <a:cubicBezTo>
                      <a:pt x="51346" y="1601389"/>
                      <a:pt x="33572" y="1594027"/>
                      <a:pt x="20467" y="1580922"/>
                    </a:cubicBezTo>
                    <a:cubicBezTo>
                      <a:pt x="7362" y="1567817"/>
                      <a:pt x="0" y="1550042"/>
                      <a:pt x="0" y="1531509"/>
                    </a:cubicBezTo>
                    <a:lnTo>
                      <a:pt x="0" y="69880"/>
                    </a:lnTo>
                    <a:cubicBezTo>
                      <a:pt x="0" y="51346"/>
                      <a:pt x="7362" y="33572"/>
                      <a:pt x="20467" y="20467"/>
                    </a:cubicBezTo>
                    <a:cubicBezTo>
                      <a:pt x="33572" y="7362"/>
                      <a:pt x="51346" y="0"/>
                      <a:pt x="69880" y="0"/>
                    </a:cubicBezTo>
                    <a:close/>
                  </a:path>
                </a:pathLst>
              </a:custGeom>
              <a:solidFill>
                <a:srgbClr val="000000">
                  <a:alpha val="0"/>
                </a:srgbClr>
              </a:solidFill>
              <a:ln w="28575" cap="rnd">
                <a:solidFill>
                  <a:srgbClr val="E76262"/>
                </a:solidFill>
                <a:prstDash val="lgDash"/>
                <a:round/>
              </a:ln>
            </p:spPr>
          </p:sp>
          <p:sp>
            <p:nvSpPr>
              <p:cNvPr id="94" name="TextBox 94"/>
              <p:cNvSpPr txBox="1"/>
              <p:nvPr/>
            </p:nvSpPr>
            <p:spPr>
              <a:xfrm>
                <a:off x="0" y="-28575"/>
                <a:ext cx="1750744" cy="1629964"/>
              </a:xfrm>
              <a:prstGeom prst="rect">
                <a:avLst/>
              </a:prstGeom>
            </p:spPr>
            <p:txBody>
              <a:bodyPr lIns="50800" tIns="50800" rIns="50800" bIns="50800" rtlCol="0" anchor="ctr"/>
              <a:lstStyle/>
              <a:p>
                <a:pPr algn="ctr">
                  <a:lnSpc>
                    <a:spcPts val="2659"/>
                  </a:lnSpc>
                </a:pPr>
                <a:endParaRPr/>
              </a:p>
            </p:txBody>
          </p:sp>
        </p:grpSp>
        <p:grpSp>
          <p:nvGrpSpPr>
            <p:cNvPr id="95" name="Group 95"/>
            <p:cNvGrpSpPr/>
            <p:nvPr/>
          </p:nvGrpSpPr>
          <p:grpSpPr>
            <a:xfrm>
              <a:off x="1056502" y="0"/>
              <a:ext cx="5474347" cy="998587"/>
              <a:chOff x="0" y="0"/>
              <a:chExt cx="1222028" cy="222913"/>
            </a:xfrm>
          </p:grpSpPr>
          <p:sp>
            <p:nvSpPr>
              <p:cNvPr id="96" name="Freeform 96"/>
              <p:cNvSpPr/>
              <p:nvPr/>
            </p:nvSpPr>
            <p:spPr>
              <a:xfrm>
                <a:off x="0" y="0"/>
                <a:ext cx="1222028" cy="222913"/>
              </a:xfrm>
              <a:custGeom>
                <a:avLst/>
                <a:gdLst/>
                <a:ahLst/>
                <a:cxnLst/>
                <a:rect l="l" t="t" r="r" b="b"/>
                <a:pathLst>
                  <a:path w="1222028" h="222913">
                    <a:moveTo>
                      <a:pt x="111456" y="0"/>
                    </a:moveTo>
                    <a:lnTo>
                      <a:pt x="1110572" y="0"/>
                    </a:lnTo>
                    <a:cubicBezTo>
                      <a:pt x="1140132" y="0"/>
                      <a:pt x="1168481" y="11743"/>
                      <a:pt x="1189384" y="32645"/>
                    </a:cubicBezTo>
                    <a:cubicBezTo>
                      <a:pt x="1210286" y="53547"/>
                      <a:pt x="1222028" y="81896"/>
                      <a:pt x="1222028" y="111456"/>
                    </a:cubicBezTo>
                    <a:lnTo>
                      <a:pt x="1222028" y="111456"/>
                    </a:lnTo>
                    <a:cubicBezTo>
                      <a:pt x="1222028" y="141016"/>
                      <a:pt x="1210286" y="169366"/>
                      <a:pt x="1189384" y="190268"/>
                    </a:cubicBezTo>
                    <a:cubicBezTo>
                      <a:pt x="1168481" y="211170"/>
                      <a:pt x="1140132" y="222913"/>
                      <a:pt x="1110572" y="222913"/>
                    </a:cubicBezTo>
                    <a:lnTo>
                      <a:pt x="111456" y="222913"/>
                    </a:lnTo>
                    <a:cubicBezTo>
                      <a:pt x="81896" y="222913"/>
                      <a:pt x="53547" y="211170"/>
                      <a:pt x="32645" y="190268"/>
                    </a:cubicBezTo>
                    <a:cubicBezTo>
                      <a:pt x="11743" y="169366"/>
                      <a:pt x="0" y="141016"/>
                      <a:pt x="0" y="111456"/>
                    </a:cubicBezTo>
                    <a:lnTo>
                      <a:pt x="0" y="111456"/>
                    </a:lnTo>
                    <a:cubicBezTo>
                      <a:pt x="0" y="81896"/>
                      <a:pt x="11743" y="53547"/>
                      <a:pt x="32645" y="32645"/>
                    </a:cubicBezTo>
                    <a:cubicBezTo>
                      <a:pt x="53547" y="11743"/>
                      <a:pt x="81896" y="0"/>
                      <a:pt x="111456" y="0"/>
                    </a:cubicBezTo>
                    <a:close/>
                  </a:path>
                </a:pathLst>
              </a:custGeom>
              <a:solidFill>
                <a:srgbClr val="FFCF91"/>
              </a:solidFill>
              <a:ln w="47625" cap="rnd">
                <a:solidFill>
                  <a:srgbClr val="E76262"/>
                </a:solidFill>
                <a:prstDash val="lgDash"/>
                <a:round/>
              </a:ln>
            </p:spPr>
          </p:sp>
          <p:sp>
            <p:nvSpPr>
              <p:cNvPr id="97" name="TextBox 97"/>
              <p:cNvSpPr txBox="1"/>
              <p:nvPr/>
            </p:nvSpPr>
            <p:spPr>
              <a:xfrm>
                <a:off x="0" y="-66675"/>
                <a:ext cx="1222028" cy="289588"/>
              </a:xfrm>
              <a:prstGeom prst="rect">
                <a:avLst/>
              </a:prstGeom>
            </p:spPr>
            <p:txBody>
              <a:bodyPr lIns="44952" tIns="44952" rIns="44952" bIns="44952" rtlCol="0" anchor="ctr"/>
              <a:lstStyle/>
              <a:p>
                <a:pPr algn="ctr">
                  <a:lnSpc>
                    <a:spcPts val="4200"/>
                  </a:lnSpc>
                </a:pPr>
                <a:r>
                  <a:rPr lang="en-US" sz="3000">
                    <a:solidFill>
                      <a:srgbClr val="503D36"/>
                    </a:solidFill>
                    <a:latin typeface="Sniglet"/>
                    <a:ea typeface="Sniglet"/>
                    <a:cs typeface="Sniglet"/>
                    <a:sym typeface="Sniglet"/>
                  </a:rPr>
                  <a:t>OUTPUT(ĐẦU RA)</a:t>
                </a:r>
              </a:p>
            </p:txBody>
          </p:sp>
        </p:grpSp>
      </p:grpSp>
      <p:sp>
        <p:nvSpPr>
          <p:cNvPr id="98" name="Freeform 98"/>
          <p:cNvSpPr/>
          <p:nvPr/>
        </p:nvSpPr>
        <p:spPr>
          <a:xfrm>
            <a:off x="15516076" y="6887325"/>
            <a:ext cx="931442" cy="1889671"/>
          </a:xfrm>
          <a:custGeom>
            <a:avLst/>
            <a:gdLst/>
            <a:ahLst/>
            <a:cxnLst/>
            <a:rect l="l" t="t" r="r" b="b"/>
            <a:pathLst>
              <a:path w="931442" h="1889671">
                <a:moveTo>
                  <a:pt x="0" y="0"/>
                </a:moveTo>
                <a:lnTo>
                  <a:pt x="931442" y="0"/>
                </a:lnTo>
                <a:lnTo>
                  <a:pt x="931442" y="1889671"/>
                </a:lnTo>
                <a:lnTo>
                  <a:pt x="0" y="1889671"/>
                </a:lnTo>
                <a:lnTo>
                  <a:pt x="0" y="0"/>
                </a:lnTo>
                <a:close/>
              </a:path>
            </a:pathLst>
          </a:custGeom>
          <a:blipFill>
            <a:blip r:embed="rId6"/>
            <a:stretch>
              <a:fillRect l="-126977" t="-15638"/>
            </a:stretch>
          </a:blipFill>
        </p:spPr>
      </p:sp>
      <p:grpSp>
        <p:nvGrpSpPr>
          <p:cNvPr id="99" name="Group 99"/>
          <p:cNvGrpSpPr/>
          <p:nvPr/>
        </p:nvGrpSpPr>
        <p:grpSpPr>
          <a:xfrm>
            <a:off x="594866" y="1690137"/>
            <a:ext cx="1232729" cy="7134324"/>
            <a:chOff x="0" y="0"/>
            <a:chExt cx="1643639" cy="9512432"/>
          </a:xfrm>
        </p:grpSpPr>
        <p:sp>
          <p:nvSpPr>
            <p:cNvPr id="100" name="TextBox 100"/>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9" name="Freeform 109"/>
          <p:cNvSpPr/>
          <p:nvPr/>
        </p:nvSpPr>
        <p:spPr>
          <a:xfrm flipH="1">
            <a:off x="7749085" y="6818908"/>
            <a:ext cx="1024608" cy="1889671"/>
          </a:xfrm>
          <a:custGeom>
            <a:avLst/>
            <a:gdLst/>
            <a:ahLst/>
            <a:cxnLst/>
            <a:rect l="l" t="t" r="r" b="b"/>
            <a:pathLst>
              <a:path w="1024608" h="1889671">
                <a:moveTo>
                  <a:pt x="1024608" y="0"/>
                </a:moveTo>
                <a:lnTo>
                  <a:pt x="0" y="0"/>
                </a:lnTo>
                <a:lnTo>
                  <a:pt x="0" y="1889671"/>
                </a:lnTo>
                <a:lnTo>
                  <a:pt x="1024608" y="1889671"/>
                </a:lnTo>
                <a:lnTo>
                  <a:pt x="1024608" y="0"/>
                </a:lnTo>
                <a:close/>
              </a:path>
            </a:pathLst>
          </a:custGeom>
          <a:blipFill>
            <a:blip r:embed="rId6"/>
            <a:stretch>
              <a:fillRect r="-78434"/>
            </a:stretch>
          </a:blipFill>
        </p:spPr>
      </p:sp>
      <p:sp>
        <p:nvSpPr>
          <p:cNvPr id="110" name="Freeform 110"/>
          <p:cNvSpPr/>
          <p:nvPr/>
        </p:nvSpPr>
        <p:spPr>
          <a:xfrm>
            <a:off x="1976892" y="1601952"/>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7">
              <a:extLst>
                <a:ext uri="{96DAC541-7B7A-43D3-8B79-37D633B846F1}">
                  <asvg:svgBlip xmlns="" xmlns:asvg="http://schemas.microsoft.com/office/drawing/2016/SVG/main" r:embed="rId8"/>
                </a:ext>
              </a:extLst>
            </a:blip>
            <a:stretch>
              <a:fillRect t="-112263"/>
            </a:stretch>
          </a:blipFill>
        </p:spPr>
      </p:sp>
      <p:grpSp>
        <p:nvGrpSpPr>
          <p:cNvPr id="111" name="Group 111"/>
          <p:cNvGrpSpPr/>
          <p:nvPr/>
        </p:nvGrpSpPr>
        <p:grpSpPr>
          <a:xfrm>
            <a:off x="5021677" y="1080843"/>
            <a:ext cx="7160977" cy="1083816"/>
            <a:chOff x="0" y="0"/>
            <a:chExt cx="9547970" cy="1445088"/>
          </a:xfrm>
        </p:grpSpPr>
        <p:grpSp>
          <p:nvGrpSpPr>
            <p:cNvPr id="112" name="Group 112"/>
            <p:cNvGrpSpPr/>
            <p:nvPr/>
          </p:nvGrpSpPr>
          <p:grpSpPr>
            <a:xfrm>
              <a:off x="321392" y="0"/>
              <a:ext cx="8833235" cy="1445088"/>
              <a:chOff x="0" y="0"/>
              <a:chExt cx="1960148" cy="320674"/>
            </a:xfrm>
          </p:grpSpPr>
          <p:sp>
            <p:nvSpPr>
              <p:cNvPr id="113" name="Freeform 113"/>
              <p:cNvSpPr/>
              <p:nvPr/>
            </p:nvSpPr>
            <p:spPr>
              <a:xfrm>
                <a:off x="0" y="0"/>
                <a:ext cx="1960148" cy="320674"/>
              </a:xfrm>
              <a:custGeom>
                <a:avLst/>
                <a:gdLst/>
                <a:ahLst/>
                <a:cxnLst/>
                <a:rect l="l" t="t" r="r" b="b"/>
                <a:pathLst>
                  <a:path w="1960148" h="320674">
                    <a:moveTo>
                      <a:pt x="116860" y="0"/>
                    </a:moveTo>
                    <a:lnTo>
                      <a:pt x="1843288" y="0"/>
                    </a:lnTo>
                    <a:cubicBezTo>
                      <a:pt x="1874281" y="0"/>
                      <a:pt x="1904005" y="12312"/>
                      <a:pt x="1925921" y="34228"/>
                    </a:cubicBezTo>
                    <a:cubicBezTo>
                      <a:pt x="1947836" y="56143"/>
                      <a:pt x="1960148" y="85867"/>
                      <a:pt x="1960148" y="116860"/>
                    </a:cubicBezTo>
                    <a:lnTo>
                      <a:pt x="1960148" y="203813"/>
                    </a:lnTo>
                    <a:cubicBezTo>
                      <a:pt x="1960148" y="234807"/>
                      <a:pt x="1947836" y="264531"/>
                      <a:pt x="1925921" y="286446"/>
                    </a:cubicBezTo>
                    <a:cubicBezTo>
                      <a:pt x="1904005" y="308362"/>
                      <a:pt x="1874281" y="320674"/>
                      <a:pt x="1843288" y="320674"/>
                    </a:cubicBezTo>
                    <a:lnTo>
                      <a:pt x="116860" y="320674"/>
                    </a:lnTo>
                    <a:cubicBezTo>
                      <a:pt x="85867" y="320674"/>
                      <a:pt x="56143" y="308362"/>
                      <a:pt x="34228" y="286446"/>
                    </a:cubicBezTo>
                    <a:cubicBezTo>
                      <a:pt x="12312" y="264531"/>
                      <a:pt x="0" y="234807"/>
                      <a:pt x="0" y="203813"/>
                    </a:cubicBezTo>
                    <a:lnTo>
                      <a:pt x="0" y="116860"/>
                    </a:lnTo>
                    <a:cubicBezTo>
                      <a:pt x="0" y="85867"/>
                      <a:pt x="12312" y="56143"/>
                      <a:pt x="34228" y="34228"/>
                    </a:cubicBezTo>
                    <a:cubicBezTo>
                      <a:pt x="56143" y="12312"/>
                      <a:pt x="85867" y="0"/>
                      <a:pt x="116860" y="0"/>
                    </a:cubicBezTo>
                    <a:close/>
                  </a:path>
                </a:pathLst>
              </a:custGeom>
              <a:solidFill>
                <a:srgbClr val="FFCF91"/>
              </a:solidFill>
              <a:ln w="47625" cap="rnd">
                <a:solidFill>
                  <a:srgbClr val="E76262"/>
                </a:solidFill>
                <a:prstDash val="lgDash"/>
                <a:round/>
              </a:ln>
            </p:spPr>
          </p:sp>
          <p:sp>
            <p:nvSpPr>
              <p:cNvPr id="114" name="TextBox 114"/>
              <p:cNvSpPr txBox="1"/>
              <p:nvPr/>
            </p:nvSpPr>
            <p:spPr>
              <a:xfrm>
                <a:off x="0" y="-28575"/>
                <a:ext cx="1960148" cy="349249"/>
              </a:xfrm>
              <a:prstGeom prst="rect">
                <a:avLst/>
              </a:prstGeom>
            </p:spPr>
            <p:txBody>
              <a:bodyPr lIns="45220" tIns="45220" rIns="45220" bIns="45220" rtlCol="0" anchor="ctr"/>
              <a:lstStyle/>
              <a:p>
                <a:pPr algn="ctr">
                  <a:lnSpc>
                    <a:spcPts val="2659"/>
                  </a:lnSpc>
                </a:pPr>
                <a:endParaRPr/>
              </a:p>
            </p:txBody>
          </p:sp>
        </p:grpSp>
        <p:sp>
          <p:nvSpPr>
            <p:cNvPr id="115" name="TextBox 115"/>
            <p:cNvSpPr txBox="1"/>
            <p:nvPr/>
          </p:nvSpPr>
          <p:spPr>
            <a:xfrm>
              <a:off x="0" y="238986"/>
              <a:ext cx="9547970" cy="825929"/>
            </a:xfrm>
            <a:prstGeom prst="rect">
              <a:avLst/>
            </a:prstGeom>
          </p:spPr>
          <p:txBody>
            <a:bodyPr lIns="0" tIns="0" rIns="0" bIns="0" rtlCol="0" anchor="t">
              <a:spAutoFit/>
            </a:bodyPr>
            <a:lstStyle/>
            <a:p>
              <a:pPr marL="0" lvl="0" indent="0" algn="ctr">
                <a:lnSpc>
                  <a:spcPts val="4877"/>
                </a:lnSpc>
                <a:spcBef>
                  <a:spcPct val="0"/>
                </a:spcBef>
              </a:pPr>
              <a:r>
                <a:rPr lang="en-US" sz="4064" b="1" dirty="0">
                  <a:solidFill>
                    <a:srgbClr val="503D36"/>
                  </a:solidFill>
                  <a:latin typeface="Muli Bold"/>
                  <a:ea typeface="Muli Bold"/>
                  <a:cs typeface="Muli Bold"/>
                  <a:sym typeface="Muli Bold"/>
                </a:rPr>
                <a:t>CHI TIẾT THUẬT TOÁN</a:t>
              </a:r>
            </a:p>
          </p:txBody>
        </p:sp>
      </p:grpSp>
      <p:sp>
        <p:nvSpPr>
          <p:cNvPr id="116" name="TextBox 116"/>
          <p:cNvSpPr txBox="1"/>
          <p:nvPr/>
        </p:nvSpPr>
        <p:spPr>
          <a:xfrm>
            <a:off x="9264844" y="3752640"/>
            <a:ext cx="6693754" cy="1000125"/>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Một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hiện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medoid</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trong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số</a:t>
            </a:r>
            <a:r>
              <a:rPr lang="en-US" sz="2199" dirty="0">
                <a:solidFill>
                  <a:srgbClr val="503D36"/>
                </a:solidFill>
                <a:latin typeface="Muli"/>
                <a:ea typeface="Muli"/>
                <a:cs typeface="Muli"/>
                <a:sym typeface="Muli"/>
              </a:rPr>
              <a:t> n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ban </a:t>
            </a:r>
            <a:r>
              <a:rPr lang="en-US" sz="2199" dirty="0" err="1">
                <a:solidFill>
                  <a:srgbClr val="503D36"/>
                </a:solidFill>
                <a:latin typeface="Muli"/>
                <a:ea typeface="Muli"/>
                <a:cs typeface="Muli"/>
                <a:sym typeface="Muli"/>
              </a:rPr>
              <a:t>đầu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được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chọn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ngẫu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nhiên</a:t>
            </a:r>
            <a:r>
              <a:rPr lang="en-US" sz="2199" dirty="0">
                <a:solidFill>
                  <a:srgbClr val="503D36"/>
                </a:solidFill>
                <a:latin typeface="Muli"/>
                <a:ea typeface="Muli"/>
                <a:cs typeface="Muli"/>
                <a:sym typeface="Muli"/>
              </a:rPr>
              <a:t>.</a:t>
            </a:r>
          </a:p>
        </p:txBody>
      </p:sp>
      <p:sp>
        <p:nvSpPr>
          <p:cNvPr id="117" name="TextBox 117"/>
          <p:cNvSpPr txBox="1"/>
          <p:nvPr/>
        </p:nvSpPr>
        <p:spPr>
          <a:xfrm>
            <a:off x="9288043" y="5261462"/>
            <a:ext cx="6693754" cy="1000125"/>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O(random): </a:t>
            </a:r>
            <a:r>
              <a:rPr lang="en-US" sz="2199" dirty="0" err="1">
                <a:solidFill>
                  <a:srgbClr val="503D36"/>
                </a:solidFill>
                <a:latin typeface="Muli"/>
                <a:ea typeface="Muli"/>
                <a:cs typeface="Muli"/>
                <a:sym typeface="Muli"/>
              </a:rPr>
              <a:t>Một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không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phải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là</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hiện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tại</a:t>
            </a:r>
            <a:r>
              <a:rPr lang="en-US" sz="2199" dirty="0">
                <a:solidFill>
                  <a:srgbClr val="503D36"/>
                </a:solidFill>
                <a:latin typeface="Muli"/>
                <a:ea typeface="Muli"/>
                <a:cs typeface="Muli"/>
                <a:sym typeface="Muli"/>
              </a:rPr>
              <a:t> (non-representative object) </a:t>
            </a:r>
            <a:r>
              <a:rPr lang="en-US" sz="2199" dirty="0" err="1">
                <a:solidFill>
                  <a:srgbClr val="503D36"/>
                </a:solidFill>
                <a:latin typeface="Muli"/>
                <a:ea typeface="Muli"/>
                <a:cs typeface="Muli"/>
                <a:sym typeface="Muli"/>
              </a:rPr>
              <a:t>được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chọn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ngẫu</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nhiên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từ</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tập</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dữ</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liệu</a:t>
            </a:r>
            <a:r>
              <a:rPr lang="en-US" sz="2199" dirty="0">
                <a:solidFill>
                  <a:srgbClr val="503D36"/>
                </a:solidFill>
                <a:latin typeface="Muli"/>
                <a:ea typeface="Muli"/>
                <a:cs typeface="Muli"/>
                <a:sym typeface="Muli"/>
              </a:rPr>
              <a:t>.</a:t>
            </a:r>
          </a:p>
        </p:txBody>
      </p:sp>
      <p:sp>
        <p:nvSpPr>
          <p:cNvPr id="118" name="TextBox 118"/>
          <p:cNvSpPr txBox="1"/>
          <p:nvPr/>
        </p:nvSpPr>
        <p:spPr>
          <a:xfrm>
            <a:off x="9288043" y="6613500"/>
            <a:ext cx="6489505" cy="2000250"/>
          </a:xfrm>
          <a:prstGeom prst="rect">
            <a:avLst/>
          </a:prstGeom>
        </p:spPr>
        <p:txBody>
          <a:bodyPr lIns="0" tIns="0" rIns="0" bIns="0" rtlCol="0" anchor="t">
            <a:spAutoFit/>
          </a:bodyPr>
          <a:lstStyle/>
          <a:p>
            <a:pPr marL="474979" lvl="1" indent="-237490" algn="l">
              <a:lnSpc>
                <a:spcPts val="2639"/>
              </a:lnSpc>
              <a:spcBef>
                <a:spcPct val="0"/>
              </a:spcBef>
              <a:buFont typeface="Arial"/>
              <a:buChar char="•"/>
            </a:pPr>
            <a:r>
              <a:rPr lang="en-US" sz="2199" dirty="0">
                <a:solidFill>
                  <a:srgbClr val="503D36"/>
                </a:solidFill>
                <a:latin typeface="Muli"/>
                <a:ea typeface="Muli"/>
                <a:cs typeface="Muli"/>
                <a:sym typeface="Muli"/>
              </a:rPr>
              <a:t>S: </a:t>
            </a:r>
            <a:r>
              <a:rPr lang="en-US" sz="2199" dirty="0" err="1">
                <a:solidFill>
                  <a:srgbClr val="503D36"/>
                </a:solidFill>
                <a:latin typeface="Muli"/>
                <a:ea typeface="Muli"/>
                <a:cs typeface="Muli"/>
                <a:sym typeface="Muli"/>
              </a:rPr>
              <a:t>Tổng</a:t>
            </a:r>
            <a:r>
              <a:rPr lang="en-US" sz="2199" dirty="0">
                <a:solidFill>
                  <a:srgbClr val="503D36"/>
                </a:solidFill>
                <a:latin typeface="Muli"/>
                <a:ea typeface="Muli"/>
                <a:cs typeface="Muli"/>
                <a:sym typeface="Muli"/>
              </a:rPr>
              <a:t> chi </a:t>
            </a:r>
            <a:r>
              <a:rPr lang="en-US" sz="2199" dirty="0" err="1">
                <a:solidFill>
                  <a:srgbClr val="503D36"/>
                </a:solidFill>
                <a:latin typeface="Muli"/>
                <a:ea typeface="Muli"/>
                <a:cs typeface="Muli"/>
                <a:sym typeface="Muli"/>
              </a:rPr>
              <a:t>phí</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của</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việc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hoán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đổi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giữa</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một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hiện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Oj</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một</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không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O(random). Chi </a:t>
            </a:r>
            <a:r>
              <a:rPr lang="en-US" sz="2199" dirty="0" err="1">
                <a:solidFill>
                  <a:srgbClr val="503D36"/>
                </a:solidFill>
                <a:latin typeface="Muli"/>
                <a:ea typeface="Muli"/>
                <a:cs typeface="Muli"/>
                <a:sym typeface="Muli"/>
              </a:rPr>
              <a:t>phí</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này</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dựa</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trên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việc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tính</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tổng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khoảng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cách</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giữa</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các</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và</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đối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tượng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đại</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diện</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tương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ứng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trong</a:t>
            </a:r>
            <a:r>
              <a:rPr lang="en-US" sz="2199" dirty="0">
                <a:solidFill>
                  <a:srgbClr val="503D36"/>
                </a:solidFill>
                <a:latin typeface="Muli"/>
                <a:ea typeface="Muli"/>
                <a:cs typeface="Muli"/>
                <a:sym typeface="Muli"/>
              </a:rPr>
              <a:t> </a:t>
            </a:r>
            <a:r>
              <a:rPr lang="en-US" sz="2199" dirty="0" err="1">
                <a:solidFill>
                  <a:srgbClr val="503D36"/>
                </a:solidFill>
                <a:latin typeface="Muli"/>
                <a:ea typeface="Muli"/>
                <a:cs typeface="Muli"/>
                <a:sym typeface="Muli"/>
              </a:rPr>
              <a:t>cụm</a:t>
            </a:r>
            <a:r>
              <a:rPr lang="en-US" sz="2199" dirty="0">
                <a:solidFill>
                  <a:srgbClr val="503D36"/>
                </a:solidFill>
                <a:latin typeface="Muli"/>
                <a:ea typeface="Muli"/>
                <a:cs typeface="Muli"/>
                <a:sym typeface="Muli"/>
              </a:rPr>
              <a:t>.</a:t>
            </a:r>
          </a:p>
        </p:txBody>
      </p:sp>
      <p:grpSp>
        <p:nvGrpSpPr>
          <p:cNvPr id="119" name="Group 119"/>
          <p:cNvGrpSpPr/>
          <p:nvPr/>
        </p:nvGrpSpPr>
        <p:grpSpPr>
          <a:xfrm>
            <a:off x="1976892" y="2523257"/>
            <a:ext cx="6253876" cy="6432072"/>
            <a:chOff x="0" y="0"/>
            <a:chExt cx="8338501" cy="8576096"/>
          </a:xfrm>
        </p:grpSpPr>
        <p:grpSp>
          <p:nvGrpSpPr>
            <p:cNvPr id="120" name="Group 120"/>
            <p:cNvGrpSpPr/>
            <p:nvPr/>
          </p:nvGrpSpPr>
          <p:grpSpPr>
            <a:xfrm>
              <a:off x="0" y="583607"/>
              <a:ext cx="8338501" cy="7992490"/>
              <a:chOff x="0" y="0"/>
              <a:chExt cx="1647111" cy="1578763"/>
            </a:xfrm>
          </p:grpSpPr>
          <p:sp>
            <p:nvSpPr>
              <p:cNvPr id="121" name="Freeform 121"/>
              <p:cNvSpPr/>
              <p:nvPr/>
            </p:nvSpPr>
            <p:spPr>
              <a:xfrm>
                <a:off x="0" y="0"/>
                <a:ext cx="1647111" cy="1578763"/>
              </a:xfrm>
              <a:custGeom>
                <a:avLst/>
                <a:gdLst/>
                <a:ahLst/>
                <a:cxnLst/>
                <a:rect l="l" t="t" r="r" b="b"/>
                <a:pathLst>
                  <a:path w="1647111" h="1578763">
                    <a:moveTo>
                      <a:pt x="74276" y="0"/>
                    </a:moveTo>
                    <a:lnTo>
                      <a:pt x="1572835" y="0"/>
                    </a:lnTo>
                    <a:cubicBezTo>
                      <a:pt x="1592534" y="0"/>
                      <a:pt x="1611427" y="7826"/>
                      <a:pt x="1625356" y="21755"/>
                    </a:cubicBezTo>
                    <a:cubicBezTo>
                      <a:pt x="1639286" y="35685"/>
                      <a:pt x="1647111" y="54577"/>
                      <a:pt x="1647111" y="74276"/>
                    </a:cubicBezTo>
                    <a:lnTo>
                      <a:pt x="1647111" y="1504487"/>
                    </a:lnTo>
                    <a:cubicBezTo>
                      <a:pt x="1647111" y="1545509"/>
                      <a:pt x="1613857" y="1578763"/>
                      <a:pt x="1572835" y="1578763"/>
                    </a:cubicBezTo>
                    <a:lnTo>
                      <a:pt x="74276" y="1578763"/>
                    </a:lnTo>
                    <a:cubicBezTo>
                      <a:pt x="54577" y="1578763"/>
                      <a:pt x="35685" y="1570938"/>
                      <a:pt x="21755" y="1557008"/>
                    </a:cubicBezTo>
                    <a:cubicBezTo>
                      <a:pt x="7826" y="1543079"/>
                      <a:pt x="0" y="1524186"/>
                      <a:pt x="0" y="1504487"/>
                    </a:cubicBezTo>
                    <a:lnTo>
                      <a:pt x="0" y="74276"/>
                    </a:lnTo>
                    <a:cubicBezTo>
                      <a:pt x="0" y="54577"/>
                      <a:pt x="7826" y="35685"/>
                      <a:pt x="21755" y="21755"/>
                    </a:cubicBezTo>
                    <a:cubicBezTo>
                      <a:pt x="35685" y="7826"/>
                      <a:pt x="54577" y="0"/>
                      <a:pt x="74276" y="0"/>
                    </a:cubicBezTo>
                    <a:close/>
                  </a:path>
                </a:pathLst>
              </a:custGeom>
              <a:solidFill>
                <a:srgbClr val="000000">
                  <a:alpha val="0"/>
                </a:srgbClr>
              </a:solidFill>
              <a:ln w="28575" cap="rnd">
                <a:solidFill>
                  <a:srgbClr val="E76262"/>
                </a:solidFill>
                <a:prstDash val="lgDash"/>
                <a:round/>
              </a:ln>
            </p:spPr>
          </p:sp>
          <p:sp>
            <p:nvSpPr>
              <p:cNvPr id="122" name="TextBox 122"/>
              <p:cNvSpPr txBox="1"/>
              <p:nvPr/>
            </p:nvSpPr>
            <p:spPr>
              <a:xfrm>
                <a:off x="0" y="-28575"/>
                <a:ext cx="1647111" cy="1607338"/>
              </a:xfrm>
              <a:prstGeom prst="rect">
                <a:avLst/>
              </a:prstGeom>
            </p:spPr>
            <p:txBody>
              <a:bodyPr lIns="50800" tIns="50800" rIns="50800" bIns="50800" rtlCol="0" anchor="ctr"/>
              <a:lstStyle/>
              <a:p>
                <a:pPr algn="ctr">
                  <a:lnSpc>
                    <a:spcPts val="2659"/>
                  </a:lnSpc>
                </a:pPr>
                <a:endParaRPr/>
              </a:p>
            </p:txBody>
          </p:sp>
        </p:grpSp>
        <p:grpSp>
          <p:nvGrpSpPr>
            <p:cNvPr id="123" name="Group 123"/>
            <p:cNvGrpSpPr/>
            <p:nvPr/>
          </p:nvGrpSpPr>
          <p:grpSpPr>
            <a:xfrm>
              <a:off x="1322540" y="0"/>
              <a:ext cx="5474347" cy="998587"/>
              <a:chOff x="0" y="0"/>
              <a:chExt cx="1222028" cy="222913"/>
            </a:xfrm>
          </p:grpSpPr>
          <p:sp>
            <p:nvSpPr>
              <p:cNvPr id="124" name="Freeform 124"/>
              <p:cNvSpPr/>
              <p:nvPr/>
            </p:nvSpPr>
            <p:spPr>
              <a:xfrm>
                <a:off x="0" y="0"/>
                <a:ext cx="1222028" cy="222913"/>
              </a:xfrm>
              <a:custGeom>
                <a:avLst/>
                <a:gdLst/>
                <a:ahLst/>
                <a:cxnLst/>
                <a:rect l="l" t="t" r="r" b="b"/>
                <a:pathLst>
                  <a:path w="1222028" h="222913">
                    <a:moveTo>
                      <a:pt x="111456" y="0"/>
                    </a:moveTo>
                    <a:lnTo>
                      <a:pt x="1110572" y="0"/>
                    </a:lnTo>
                    <a:cubicBezTo>
                      <a:pt x="1140132" y="0"/>
                      <a:pt x="1168481" y="11743"/>
                      <a:pt x="1189384" y="32645"/>
                    </a:cubicBezTo>
                    <a:cubicBezTo>
                      <a:pt x="1210286" y="53547"/>
                      <a:pt x="1222028" y="81896"/>
                      <a:pt x="1222028" y="111456"/>
                    </a:cubicBezTo>
                    <a:lnTo>
                      <a:pt x="1222028" y="111456"/>
                    </a:lnTo>
                    <a:cubicBezTo>
                      <a:pt x="1222028" y="141016"/>
                      <a:pt x="1210286" y="169366"/>
                      <a:pt x="1189384" y="190268"/>
                    </a:cubicBezTo>
                    <a:cubicBezTo>
                      <a:pt x="1168481" y="211170"/>
                      <a:pt x="1140132" y="222913"/>
                      <a:pt x="1110572" y="222913"/>
                    </a:cubicBezTo>
                    <a:lnTo>
                      <a:pt x="111456" y="222913"/>
                    </a:lnTo>
                    <a:cubicBezTo>
                      <a:pt x="81896" y="222913"/>
                      <a:pt x="53547" y="211170"/>
                      <a:pt x="32645" y="190268"/>
                    </a:cubicBezTo>
                    <a:cubicBezTo>
                      <a:pt x="11743" y="169366"/>
                      <a:pt x="0" y="141016"/>
                      <a:pt x="0" y="111456"/>
                    </a:cubicBezTo>
                    <a:lnTo>
                      <a:pt x="0" y="111456"/>
                    </a:lnTo>
                    <a:cubicBezTo>
                      <a:pt x="0" y="81896"/>
                      <a:pt x="11743" y="53547"/>
                      <a:pt x="32645" y="32645"/>
                    </a:cubicBezTo>
                    <a:cubicBezTo>
                      <a:pt x="53547" y="11743"/>
                      <a:pt x="81896" y="0"/>
                      <a:pt x="111456" y="0"/>
                    </a:cubicBezTo>
                    <a:close/>
                  </a:path>
                </a:pathLst>
              </a:custGeom>
              <a:solidFill>
                <a:srgbClr val="FFCF91"/>
              </a:solidFill>
              <a:ln w="47625" cap="rnd">
                <a:solidFill>
                  <a:srgbClr val="E76262"/>
                </a:solidFill>
                <a:prstDash val="lgDash"/>
                <a:round/>
              </a:ln>
            </p:spPr>
          </p:sp>
          <p:sp>
            <p:nvSpPr>
              <p:cNvPr id="125" name="TextBox 125"/>
              <p:cNvSpPr txBox="1"/>
              <p:nvPr/>
            </p:nvSpPr>
            <p:spPr>
              <a:xfrm>
                <a:off x="0" y="-66675"/>
                <a:ext cx="1222028" cy="289588"/>
              </a:xfrm>
              <a:prstGeom prst="rect">
                <a:avLst/>
              </a:prstGeom>
            </p:spPr>
            <p:txBody>
              <a:bodyPr lIns="44952" tIns="44952" rIns="44952" bIns="44952" rtlCol="0" anchor="ctr"/>
              <a:lstStyle/>
              <a:p>
                <a:pPr algn="ctr">
                  <a:lnSpc>
                    <a:spcPts val="4200"/>
                  </a:lnSpc>
                </a:pPr>
                <a:r>
                  <a:rPr lang="en-US" sz="3000">
                    <a:solidFill>
                      <a:srgbClr val="503D36"/>
                    </a:solidFill>
                    <a:latin typeface="Sniglet"/>
                    <a:ea typeface="Sniglet"/>
                    <a:cs typeface="Sniglet"/>
                    <a:sym typeface="Sniglet"/>
                  </a:rPr>
                  <a:t>INPUT(ĐẦU VÀO)</a:t>
                </a:r>
              </a:p>
            </p:txBody>
          </p:sp>
        </p:grpSp>
        <p:sp>
          <p:nvSpPr>
            <p:cNvPr id="126" name="Freeform 126"/>
            <p:cNvSpPr/>
            <p:nvPr/>
          </p:nvSpPr>
          <p:spPr>
            <a:xfrm>
              <a:off x="1180545" y="1423452"/>
              <a:ext cx="5758336" cy="5773733"/>
            </a:xfrm>
            <a:custGeom>
              <a:avLst/>
              <a:gdLst/>
              <a:ahLst/>
              <a:cxnLst/>
              <a:rect l="l" t="t" r="r" b="b"/>
              <a:pathLst>
                <a:path w="5758336" h="5773733">
                  <a:moveTo>
                    <a:pt x="0" y="0"/>
                  </a:moveTo>
                  <a:lnTo>
                    <a:pt x="5758336" y="0"/>
                  </a:lnTo>
                  <a:lnTo>
                    <a:pt x="5758336" y="5773733"/>
                  </a:lnTo>
                  <a:lnTo>
                    <a:pt x="0" y="5773733"/>
                  </a:lnTo>
                  <a:lnTo>
                    <a:pt x="0" y="0"/>
                  </a:lnTo>
                  <a:close/>
                </a:path>
              </a:pathLst>
            </a:custGeom>
            <a:blipFill>
              <a:blip r:embed="rId9"/>
              <a:stretch>
                <a:fillRect/>
              </a:stretch>
            </a:blipFill>
          </p:spPr>
        </p:sp>
        <p:sp>
          <p:nvSpPr>
            <p:cNvPr id="127" name="TextBox 127"/>
            <p:cNvSpPr txBox="1"/>
            <p:nvPr/>
          </p:nvSpPr>
          <p:spPr>
            <a:xfrm>
              <a:off x="298047" y="7516245"/>
              <a:ext cx="7480760" cy="572541"/>
            </a:xfrm>
            <a:prstGeom prst="rect">
              <a:avLst/>
            </a:prstGeom>
          </p:spPr>
          <p:txBody>
            <a:bodyPr lIns="0" tIns="0" rIns="0" bIns="0" rtlCol="0" anchor="t">
              <a:spAutoFit/>
            </a:bodyPr>
            <a:lstStyle/>
            <a:p>
              <a:pPr marL="0" lvl="0" indent="0" algn="ctr">
                <a:lnSpc>
                  <a:spcPts val="3719"/>
                </a:lnSpc>
                <a:spcBef>
                  <a:spcPct val="0"/>
                </a:spcBef>
              </a:pPr>
              <a:r>
                <a:rPr lang="en-US" sz="2479">
                  <a:solidFill>
                    <a:srgbClr val="503D36"/>
                  </a:solidFill>
                  <a:latin typeface="Sniglet"/>
                  <a:ea typeface="Sniglet"/>
                  <a:cs typeface="Sniglet"/>
                  <a:sym typeface="Sniglet"/>
                </a:rPr>
                <a:t>D: Tập dữ liệu chứa n đối tượng</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barn(inVertical)">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down)">
                                      <p:cBhvr>
                                        <p:cTn id="12" dur="5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down)">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6"/>
                                        </p:tgtEl>
                                        <p:attrNameLst>
                                          <p:attrName>style.visibility</p:attrName>
                                        </p:attrNameLst>
                                      </p:cBhvr>
                                      <p:to>
                                        <p:strVal val="visible"/>
                                      </p:to>
                                    </p:set>
                                    <p:anim calcmode="lin" valueType="num">
                                      <p:cBhvr additive="base">
                                        <p:cTn id="22" dur="500" fill="hold"/>
                                        <p:tgtEl>
                                          <p:spTgt spid="116"/>
                                        </p:tgtEl>
                                        <p:attrNameLst>
                                          <p:attrName>ppt_x</p:attrName>
                                        </p:attrNameLst>
                                      </p:cBhvr>
                                      <p:tavLst>
                                        <p:tav tm="0">
                                          <p:val>
                                            <p:strVal val="#ppt_x"/>
                                          </p:val>
                                        </p:tav>
                                        <p:tav tm="100000">
                                          <p:val>
                                            <p:strVal val="#ppt_x"/>
                                          </p:val>
                                        </p:tav>
                                      </p:tavLst>
                                    </p:anim>
                                    <p:anim calcmode="lin" valueType="num">
                                      <p:cBhvr additive="base">
                                        <p:cTn id="23"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500" fill="hold"/>
                                        <p:tgtEl>
                                          <p:spTgt spid="117"/>
                                        </p:tgtEl>
                                        <p:attrNameLst>
                                          <p:attrName>ppt_x</p:attrName>
                                        </p:attrNameLst>
                                      </p:cBhvr>
                                      <p:tavLst>
                                        <p:tav tm="0">
                                          <p:val>
                                            <p:strVal val="#ppt_x"/>
                                          </p:val>
                                        </p:tav>
                                        <p:tav tm="100000">
                                          <p:val>
                                            <p:strVal val="#ppt_x"/>
                                          </p:val>
                                        </p:tav>
                                      </p:tavLst>
                                    </p:anim>
                                    <p:anim calcmode="lin" valueType="num">
                                      <p:cBhvr additive="base">
                                        <p:cTn id="29"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8"/>
                                        </p:tgtEl>
                                        <p:attrNameLst>
                                          <p:attrName>style.visibility</p:attrName>
                                        </p:attrNameLst>
                                      </p:cBhvr>
                                      <p:to>
                                        <p:strVal val="visible"/>
                                      </p:to>
                                    </p:set>
                                    <p:anim calcmode="lin" valueType="num">
                                      <p:cBhvr additive="base">
                                        <p:cTn id="34" dur="500" fill="hold"/>
                                        <p:tgtEl>
                                          <p:spTgt spid="118"/>
                                        </p:tgtEl>
                                        <p:attrNameLst>
                                          <p:attrName>ppt_x</p:attrName>
                                        </p:attrNameLst>
                                      </p:cBhvr>
                                      <p:tavLst>
                                        <p:tav tm="0">
                                          <p:val>
                                            <p:strVal val="#ppt_x"/>
                                          </p:val>
                                        </p:tav>
                                        <p:tav tm="100000">
                                          <p:val>
                                            <p:strVal val="#ppt_x"/>
                                          </p:val>
                                        </p:tav>
                                      </p:tavLst>
                                    </p:anim>
                                    <p:anim calcmode="lin" valueType="num">
                                      <p:cBhvr additive="base">
                                        <p:cTn id="35"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499821" cy="9826871"/>
            <a:chOff x="0" y="0"/>
            <a:chExt cx="4345632" cy="2588147"/>
          </a:xfrm>
        </p:grpSpPr>
        <p:sp>
          <p:nvSpPr>
            <p:cNvPr id="58" name="Freeform 58"/>
            <p:cNvSpPr/>
            <p:nvPr/>
          </p:nvSpPr>
          <p:spPr>
            <a:xfrm>
              <a:off x="0" y="0"/>
              <a:ext cx="4345632" cy="2588147"/>
            </a:xfrm>
            <a:custGeom>
              <a:avLst/>
              <a:gdLst/>
              <a:ahLst/>
              <a:cxnLst/>
              <a:rect l="l" t="t" r="r" b="b"/>
              <a:pathLst>
                <a:path w="4345632" h="2588147">
                  <a:moveTo>
                    <a:pt x="9384" y="0"/>
                  </a:moveTo>
                  <a:lnTo>
                    <a:pt x="4336247" y="0"/>
                  </a:lnTo>
                  <a:cubicBezTo>
                    <a:pt x="4341430" y="0"/>
                    <a:pt x="4345632" y="4201"/>
                    <a:pt x="4345632" y="9384"/>
                  </a:cubicBezTo>
                  <a:lnTo>
                    <a:pt x="4345632" y="2578763"/>
                  </a:lnTo>
                  <a:cubicBezTo>
                    <a:pt x="4345632" y="2583946"/>
                    <a:pt x="4341430" y="2588147"/>
                    <a:pt x="4336247" y="2588147"/>
                  </a:cubicBezTo>
                  <a:lnTo>
                    <a:pt x="9384" y="2588147"/>
                  </a:lnTo>
                  <a:cubicBezTo>
                    <a:pt x="4201" y="2588147"/>
                    <a:pt x="0" y="2583946"/>
                    <a:pt x="0" y="2578763"/>
                  </a:cubicBezTo>
                  <a:lnTo>
                    <a:pt x="0" y="9384"/>
                  </a:lnTo>
                  <a:cubicBezTo>
                    <a:pt x="0" y="4201"/>
                    <a:pt x="4201" y="0"/>
                    <a:pt x="9384" y="0"/>
                  </a:cubicBezTo>
                  <a:close/>
                </a:path>
              </a:pathLst>
            </a:custGeom>
            <a:solidFill>
              <a:srgbClr val="FCF4E8"/>
            </a:solidFill>
          </p:spPr>
        </p:sp>
        <p:sp>
          <p:nvSpPr>
            <p:cNvPr id="59" name="TextBox 59"/>
            <p:cNvSpPr txBox="1"/>
            <p:nvPr/>
          </p:nvSpPr>
          <p:spPr>
            <a:xfrm>
              <a:off x="0" y="-28575"/>
              <a:ext cx="4345632"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337094" y="493059"/>
            <a:ext cx="15922206" cy="9444237"/>
            <a:chOff x="0" y="0"/>
            <a:chExt cx="4193503" cy="2487371"/>
          </a:xfrm>
        </p:grpSpPr>
        <p:sp>
          <p:nvSpPr>
            <p:cNvPr id="61" name="Freeform 61"/>
            <p:cNvSpPr/>
            <p:nvPr/>
          </p:nvSpPr>
          <p:spPr>
            <a:xfrm>
              <a:off x="0" y="0"/>
              <a:ext cx="4193503" cy="2487371"/>
            </a:xfrm>
            <a:custGeom>
              <a:avLst/>
              <a:gdLst/>
              <a:ahLst/>
              <a:cxnLst/>
              <a:rect l="l" t="t" r="r" b="b"/>
              <a:pathLst>
                <a:path w="4193503" h="2487371">
                  <a:moveTo>
                    <a:pt x="9725" y="0"/>
                  </a:moveTo>
                  <a:lnTo>
                    <a:pt x="4183778" y="0"/>
                  </a:lnTo>
                  <a:cubicBezTo>
                    <a:pt x="4186357" y="0"/>
                    <a:pt x="4188830" y="1025"/>
                    <a:pt x="4190654" y="2848"/>
                  </a:cubicBezTo>
                  <a:cubicBezTo>
                    <a:pt x="4192478" y="4672"/>
                    <a:pt x="4193503" y="7146"/>
                    <a:pt x="4193503" y="9725"/>
                  </a:cubicBezTo>
                  <a:lnTo>
                    <a:pt x="4193503" y="2477646"/>
                  </a:lnTo>
                  <a:cubicBezTo>
                    <a:pt x="4193503" y="2480226"/>
                    <a:pt x="4192478" y="2482699"/>
                    <a:pt x="4190654" y="2484523"/>
                  </a:cubicBezTo>
                  <a:cubicBezTo>
                    <a:pt x="4188830" y="2486346"/>
                    <a:pt x="4186357" y="2487371"/>
                    <a:pt x="4183778" y="2487371"/>
                  </a:cubicBezTo>
                  <a:lnTo>
                    <a:pt x="9725" y="2487371"/>
                  </a:lnTo>
                  <a:cubicBezTo>
                    <a:pt x="7146" y="2487371"/>
                    <a:pt x="4672" y="2486346"/>
                    <a:pt x="2848" y="2484523"/>
                  </a:cubicBezTo>
                  <a:cubicBezTo>
                    <a:pt x="1025" y="2482699"/>
                    <a:pt x="0" y="2480226"/>
                    <a:pt x="0" y="2477646"/>
                  </a:cubicBezTo>
                  <a:lnTo>
                    <a:pt x="0" y="9725"/>
                  </a:lnTo>
                  <a:cubicBezTo>
                    <a:pt x="0" y="7146"/>
                    <a:pt x="1025" y="4672"/>
                    <a:pt x="2848" y="2848"/>
                  </a:cubicBezTo>
                  <a:cubicBezTo>
                    <a:pt x="4672" y="1025"/>
                    <a:pt x="7146" y="0"/>
                    <a:pt x="9725"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93503" cy="251594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877477" y="793736"/>
            <a:ext cx="934311" cy="1354512"/>
            <a:chOff x="0" y="0"/>
            <a:chExt cx="1245748" cy="1806016"/>
          </a:xfrm>
        </p:grpSpPr>
        <p:sp>
          <p:nvSpPr>
            <p:cNvPr id="91" name="Freeform 91"/>
            <p:cNvSpPr/>
            <p:nvPr/>
          </p:nvSpPr>
          <p:spPr>
            <a:xfrm>
              <a:off x="0" y="692023"/>
              <a:ext cx="831299" cy="1113993"/>
            </a:xfrm>
            <a:custGeom>
              <a:avLst/>
              <a:gdLst/>
              <a:ahLst/>
              <a:cxnLst/>
              <a:rect l="l" t="t" r="r" b="b"/>
              <a:pathLst>
                <a:path w="831299" h="1113993">
                  <a:moveTo>
                    <a:pt x="0" y="0"/>
                  </a:moveTo>
                  <a:lnTo>
                    <a:pt x="831299" y="0"/>
                  </a:lnTo>
                  <a:lnTo>
                    <a:pt x="831299" y="1113993"/>
                  </a:lnTo>
                  <a:lnTo>
                    <a:pt x="0" y="1113993"/>
                  </a:lnTo>
                  <a:lnTo>
                    <a:pt x="0" y="0"/>
                  </a:lnTo>
                  <a:close/>
                </a:path>
              </a:pathLst>
            </a:custGeom>
            <a:blipFill>
              <a:blip r:embed="rId5"/>
              <a:stretch>
                <a:fillRect l="-100000" t="-49648" b="-54100"/>
              </a:stretch>
            </a:blipFill>
          </p:spPr>
        </p:sp>
        <p:sp>
          <p:nvSpPr>
            <p:cNvPr id="92" name="Freeform 92"/>
            <p:cNvSpPr/>
            <p:nvPr/>
          </p:nvSpPr>
          <p:spPr>
            <a:xfrm>
              <a:off x="581825"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3" name="Freeform 93"/>
            <p:cNvSpPr/>
            <p:nvPr/>
          </p:nvSpPr>
          <p:spPr>
            <a:xfrm>
              <a:off x="45606"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sp>
        <p:nvSpPr>
          <p:cNvPr id="94" name="Freeform 94"/>
          <p:cNvSpPr/>
          <p:nvPr/>
        </p:nvSpPr>
        <p:spPr>
          <a:xfrm rot="-5262132" flipV="1">
            <a:off x="15757095" y="1358377"/>
            <a:ext cx="1149928" cy="791862"/>
          </a:xfrm>
          <a:custGeom>
            <a:avLst/>
            <a:gdLst/>
            <a:ahLst/>
            <a:cxnLst/>
            <a:rect l="l" t="t" r="r" b="b"/>
            <a:pathLst>
              <a:path w="1149928" h="791862">
                <a:moveTo>
                  <a:pt x="0" y="791863"/>
                </a:moveTo>
                <a:lnTo>
                  <a:pt x="1149928" y="791863"/>
                </a:lnTo>
                <a:lnTo>
                  <a:pt x="1149928" y="0"/>
                </a:lnTo>
                <a:lnTo>
                  <a:pt x="0" y="0"/>
                </a:lnTo>
                <a:lnTo>
                  <a:pt x="0" y="791863"/>
                </a:lnTo>
                <a:close/>
              </a:path>
            </a:pathLst>
          </a:custGeom>
          <a:blipFill>
            <a:blip r:embed="rId6"/>
            <a:stretch>
              <a:fillRect l="-243756" t="-443434" r="-99762"/>
            </a:stretch>
          </a:blipFill>
        </p:spPr>
      </p:sp>
      <p:grpSp>
        <p:nvGrpSpPr>
          <p:cNvPr id="95" name="Group 95"/>
          <p:cNvGrpSpPr/>
          <p:nvPr/>
        </p:nvGrpSpPr>
        <p:grpSpPr>
          <a:xfrm>
            <a:off x="4711588" y="937275"/>
            <a:ext cx="8864823" cy="948591"/>
            <a:chOff x="0" y="0"/>
            <a:chExt cx="11819764" cy="1264788"/>
          </a:xfrm>
        </p:grpSpPr>
        <p:grpSp>
          <p:nvGrpSpPr>
            <p:cNvPr id="96" name="Group 96"/>
            <p:cNvGrpSpPr/>
            <p:nvPr/>
          </p:nvGrpSpPr>
          <p:grpSpPr>
            <a:xfrm>
              <a:off x="0" y="0"/>
              <a:ext cx="11819764" cy="1264788"/>
              <a:chOff x="0" y="0"/>
              <a:chExt cx="2557297" cy="273647"/>
            </a:xfrm>
          </p:grpSpPr>
          <p:sp>
            <p:nvSpPr>
              <p:cNvPr id="97" name="Freeform 97"/>
              <p:cNvSpPr/>
              <p:nvPr/>
            </p:nvSpPr>
            <p:spPr>
              <a:xfrm>
                <a:off x="0" y="0"/>
                <a:ext cx="2557297" cy="273647"/>
              </a:xfrm>
              <a:custGeom>
                <a:avLst/>
                <a:gdLst/>
                <a:ahLst/>
                <a:cxnLst/>
                <a:rect l="l" t="t" r="r" b="b"/>
                <a:pathLst>
                  <a:path w="2557297" h="273647">
                    <a:moveTo>
                      <a:pt x="87333" y="0"/>
                    </a:moveTo>
                    <a:lnTo>
                      <a:pt x="2469964" y="0"/>
                    </a:lnTo>
                    <a:cubicBezTo>
                      <a:pt x="2493126" y="0"/>
                      <a:pt x="2515339" y="9201"/>
                      <a:pt x="2531718" y="25579"/>
                    </a:cubicBezTo>
                    <a:cubicBezTo>
                      <a:pt x="2548096" y="41957"/>
                      <a:pt x="2557297" y="64171"/>
                      <a:pt x="2557297" y="87333"/>
                    </a:cubicBezTo>
                    <a:lnTo>
                      <a:pt x="2557297" y="186314"/>
                    </a:lnTo>
                    <a:cubicBezTo>
                      <a:pt x="2557297" y="209476"/>
                      <a:pt x="2548096" y="231689"/>
                      <a:pt x="2531718" y="248067"/>
                    </a:cubicBezTo>
                    <a:cubicBezTo>
                      <a:pt x="2515339" y="264445"/>
                      <a:pt x="2493126" y="273647"/>
                      <a:pt x="2469964" y="273647"/>
                    </a:cubicBezTo>
                    <a:lnTo>
                      <a:pt x="87333" y="273647"/>
                    </a:lnTo>
                    <a:cubicBezTo>
                      <a:pt x="64171" y="273647"/>
                      <a:pt x="41957" y="264445"/>
                      <a:pt x="25579" y="248067"/>
                    </a:cubicBezTo>
                    <a:cubicBezTo>
                      <a:pt x="9201" y="231689"/>
                      <a:pt x="0" y="209476"/>
                      <a:pt x="0" y="186314"/>
                    </a:cubicBezTo>
                    <a:lnTo>
                      <a:pt x="0" y="87333"/>
                    </a:lnTo>
                    <a:cubicBezTo>
                      <a:pt x="0" y="64171"/>
                      <a:pt x="9201" y="41957"/>
                      <a:pt x="25579" y="25579"/>
                    </a:cubicBezTo>
                    <a:cubicBezTo>
                      <a:pt x="41957" y="9201"/>
                      <a:pt x="64171" y="0"/>
                      <a:pt x="87333" y="0"/>
                    </a:cubicBezTo>
                    <a:close/>
                  </a:path>
                </a:pathLst>
              </a:custGeom>
              <a:solidFill>
                <a:srgbClr val="000000">
                  <a:alpha val="0"/>
                </a:srgbClr>
              </a:solidFill>
              <a:ln w="47625" cap="rnd">
                <a:solidFill>
                  <a:srgbClr val="E76262"/>
                </a:solidFill>
                <a:prstDash val="lgDash"/>
                <a:round/>
              </a:ln>
            </p:spPr>
          </p:sp>
          <p:sp>
            <p:nvSpPr>
              <p:cNvPr id="98" name="TextBox 98"/>
              <p:cNvSpPr txBox="1"/>
              <p:nvPr/>
            </p:nvSpPr>
            <p:spPr>
              <a:xfrm>
                <a:off x="0" y="-47625"/>
                <a:ext cx="2557297" cy="321272"/>
              </a:xfrm>
              <a:prstGeom prst="rect">
                <a:avLst/>
              </a:prstGeom>
            </p:spPr>
            <p:txBody>
              <a:bodyPr lIns="46380" tIns="46380" rIns="46380" bIns="46380" rtlCol="0" anchor="ctr"/>
              <a:lstStyle/>
              <a:p>
                <a:pPr algn="ctr">
                  <a:lnSpc>
                    <a:spcPts val="2660"/>
                  </a:lnSpc>
                </a:pPr>
                <a:endParaRPr/>
              </a:p>
            </p:txBody>
          </p:sp>
        </p:grpSp>
        <p:sp>
          <p:nvSpPr>
            <p:cNvPr id="99" name="TextBox 99"/>
            <p:cNvSpPr txBox="1"/>
            <p:nvPr/>
          </p:nvSpPr>
          <p:spPr>
            <a:xfrm>
              <a:off x="658771" y="263157"/>
              <a:ext cx="10502223" cy="796925"/>
            </a:xfrm>
            <a:prstGeom prst="rect">
              <a:avLst/>
            </a:prstGeom>
          </p:spPr>
          <p:txBody>
            <a:bodyPr lIns="0" tIns="0" rIns="0" bIns="0" rtlCol="0" anchor="t">
              <a:spAutoFit/>
            </a:bodyPr>
            <a:lstStyle/>
            <a:p>
              <a:pPr marL="0" lvl="0" indent="0" algn="ctr">
                <a:lnSpc>
                  <a:spcPts val="4656"/>
                </a:lnSpc>
                <a:spcBef>
                  <a:spcPct val="0"/>
                </a:spcBef>
              </a:pPr>
              <a:r>
                <a:rPr lang="en-US" sz="3880" b="1">
                  <a:solidFill>
                    <a:srgbClr val="503D36"/>
                  </a:solidFill>
                  <a:latin typeface="Muli Bold"/>
                  <a:ea typeface="Muli Bold"/>
                  <a:cs typeface="Muli Bold"/>
                  <a:sym typeface="Muli Bold"/>
                </a:rPr>
                <a:t>QUY TRÌNH HOẠT ĐỘNG</a:t>
              </a:r>
            </a:p>
          </p:txBody>
        </p:sp>
      </p:grpSp>
      <p:grpSp>
        <p:nvGrpSpPr>
          <p:cNvPr id="100" name="Group 100"/>
          <p:cNvGrpSpPr/>
          <p:nvPr/>
        </p:nvGrpSpPr>
        <p:grpSpPr>
          <a:xfrm>
            <a:off x="570675" y="1754309"/>
            <a:ext cx="1232729" cy="7134324"/>
            <a:chOff x="0" y="0"/>
            <a:chExt cx="1643639" cy="9512432"/>
          </a:xfrm>
        </p:grpSpPr>
        <p:sp>
          <p:nvSpPr>
            <p:cNvPr id="101" name="TextBox 101"/>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10" name="Freeform 110"/>
          <p:cNvSpPr/>
          <p:nvPr/>
        </p:nvSpPr>
        <p:spPr>
          <a:xfrm>
            <a:off x="8713564" y="2814068"/>
            <a:ext cx="8344754" cy="5155766"/>
          </a:xfrm>
          <a:custGeom>
            <a:avLst/>
            <a:gdLst/>
            <a:ahLst/>
            <a:cxnLst/>
            <a:rect l="l" t="t" r="r" b="b"/>
            <a:pathLst>
              <a:path w="8344754" h="5155766">
                <a:moveTo>
                  <a:pt x="0" y="0"/>
                </a:moveTo>
                <a:lnTo>
                  <a:pt x="8344754" y="0"/>
                </a:lnTo>
                <a:lnTo>
                  <a:pt x="8344754" y="5155766"/>
                </a:lnTo>
                <a:lnTo>
                  <a:pt x="0" y="5155766"/>
                </a:lnTo>
                <a:lnTo>
                  <a:pt x="0" y="0"/>
                </a:lnTo>
                <a:close/>
              </a:path>
            </a:pathLst>
          </a:custGeom>
          <a:blipFill>
            <a:blip r:embed="rId7"/>
            <a:stretch>
              <a:fillRect l="-1419" r="-5455"/>
            </a:stretch>
          </a:blipFill>
        </p:spPr>
      </p:sp>
      <p:sp>
        <p:nvSpPr>
          <p:cNvPr id="111" name="TextBox 111"/>
          <p:cNvSpPr txBox="1"/>
          <p:nvPr/>
        </p:nvSpPr>
        <p:spPr>
          <a:xfrm>
            <a:off x="1674800" y="2562380"/>
            <a:ext cx="6693754" cy="942975"/>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1: Ban </a:t>
            </a:r>
            <a:r>
              <a:rPr lang="en-US" sz="2100" dirty="0" err="1">
                <a:solidFill>
                  <a:srgbClr val="503D36"/>
                </a:solidFill>
                <a:latin typeface="Muli"/>
                <a:ea typeface="Muli"/>
                <a:cs typeface="Muli"/>
                <a:sym typeface="Muli"/>
              </a:rPr>
              <a:t>đầu</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chọn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ngẫu</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nhiên</a:t>
            </a:r>
            <a:r>
              <a:rPr lang="en-US" sz="2100" dirty="0">
                <a:solidFill>
                  <a:srgbClr val="503D36"/>
                </a:solidFill>
                <a:latin typeface="Muli"/>
                <a:ea typeface="Muli"/>
                <a:cs typeface="Muli"/>
                <a:sym typeface="Muli"/>
              </a:rPr>
              <a:t> k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trong</a:t>
            </a:r>
            <a:r>
              <a:rPr lang="en-US" sz="2100" dirty="0">
                <a:solidFill>
                  <a:srgbClr val="503D36"/>
                </a:solidFill>
                <a:latin typeface="Muli"/>
                <a:ea typeface="Muli"/>
                <a:cs typeface="Muli"/>
                <a:sym typeface="Muli"/>
              </a:rPr>
              <a:t> n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từ</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tập</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dữ</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liệu</a:t>
            </a:r>
            <a:r>
              <a:rPr lang="en-US" sz="2100" dirty="0">
                <a:solidFill>
                  <a:srgbClr val="503D36"/>
                </a:solidFill>
                <a:latin typeface="Muli"/>
                <a:ea typeface="Muli"/>
                <a:cs typeface="Muli"/>
                <a:sym typeface="Muli"/>
              </a:rPr>
              <a:t> D </a:t>
            </a:r>
            <a:r>
              <a:rPr lang="en-US" sz="2100" dirty="0" err="1">
                <a:solidFill>
                  <a:srgbClr val="503D36"/>
                </a:solidFill>
                <a:latin typeface="Muli"/>
                <a:ea typeface="Muli"/>
                <a:cs typeface="Muli"/>
                <a:sym typeface="Muli"/>
              </a:rPr>
              <a:t>làm</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các</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diện</a:t>
            </a:r>
            <a:r>
              <a:rPr lang="en-US" sz="2100" dirty="0">
                <a:solidFill>
                  <a:srgbClr val="503D36"/>
                </a:solidFill>
                <a:latin typeface="Muli"/>
                <a:ea typeface="Muli"/>
                <a:cs typeface="Muli"/>
                <a:sym typeface="Muli"/>
              </a:rPr>
              <a:t> ban </a:t>
            </a:r>
            <a:r>
              <a:rPr lang="en-US" sz="2100" dirty="0" err="1">
                <a:solidFill>
                  <a:srgbClr val="503D36"/>
                </a:solidFill>
                <a:latin typeface="Muli"/>
                <a:ea typeface="Muli"/>
                <a:cs typeface="Muli"/>
                <a:sym typeface="Muli"/>
              </a:rPr>
              <a:t>đầu</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medoids</a:t>
            </a:r>
            <a:r>
              <a:rPr lang="en-US" sz="2100" dirty="0">
                <a:solidFill>
                  <a:srgbClr val="503D36"/>
                </a:solidFill>
                <a:latin typeface="Muli"/>
                <a:ea typeface="Muli"/>
                <a:cs typeface="Muli"/>
                <a:sym typeface="Muli"/>
              </a:rPr>
              <a:t>).</a:t>
            </a:r>
          </a:p>
        </p:txBody>
      </p:sp>
      <p:sp>
        <p:nvSpPr>
          <p:cNvPr id="112" name="TextBox 112"/>
          <p:cNvSpPr txBox="1"/>
          <p:nvPr/>
        </p:nvSpPr>
        <p:spPr>
          <a:xfrm>
            <a:off x="1671847" y="8574308"/>
            <a:ext cx="6693754" cy="314325"/>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7: </a:t>
            </a:r>
            <a:r>
              <a:rPr lang="en-US" sz="2100" dirty="0" err="1">
                <a:solidFill>
                  <a:srgbClr val="503D36"/>
                </a:solidFill>
                <a:latin typeface="Muli"/>
                <a:ea typeface="Muli"/>
                <a:cs typeface="Muli"/>
                <a:sym typeface="Muli"/>
              </a:rPr>
              <a:t>Dừng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lại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khi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không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còn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sự</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thay</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đổi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nào</a:t>
            </a:r>
            <a:r>
              <a:rPr lang="en-US" sz="2100" dirty="0">
                <a:solidFill>
                  <a:srgbClr val="503D36"/>
                </a:solidFill>
                <a:latin typeface="Muli"/>
                <a:ea typeface="Muli"/>
                <a:cs typeface="Muli"/>
                <a:sym typeface="Muli"/>
              </a:rPr>
              <a:t>. </a:t>
            </a:r>
          </a:p>
        </p:txBody>
      </p:sp>
      <p:sp>
        <p:nvSpPr>
          <p:cNvPr id="113" name="TextBox 113"/>
          <p:cNvSpPr txBox="1"/>
          <p:nvPr/>
        </p:nvSpPr>
        <p:spPr>
          <a:xfrm>
            <a:off x="2141851" y="7059833"/>
            <a:ext cx="6443764" cy="1257300"/>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6: </a:t>
            </a:r>
            <a:r>
              <a:rPr lang="en-US" sz="2100" dirty="0" err="1">
                <a:solidFill>
                  <a:srgbClr val="503D36"/>
                </a:solidFill>
                <a:latin typeface="Muli"/>
                <a:ea typeface="Muli"/>
                <a:cs typeface="Muli"/>
                <a:sym typeface="Muli"/>
              </a:rPr>
              <a:t>Nếu</a:t>
            </a:r>
            <a:r>
              <a:rPr lang="en-US" sz="2100" dirty="0">
                <a:solidFill>
                  <a:srgbClr val="503D36"/>
                </a:solidFill>
                <a:latin typeface="Muli"/>
                <a:ea typeface="Muli"/>
                <a:cs typeface="Muli"/>
                <a:sym typeface="Muli"/>
              </a:rPr>
              <a:t> chi </a:t>
            </a:r>
            <a:r>
              <a:rPr lang="en-US" sz="2100" dirty="0" err="1">
                <a:solidFill>
                  <a:srgbClr val="503D36"/>
                </a:solidFill>
                <a:latin typeface="Muli"/>
                <a:ea typeface="Muli"/>
                <a:cs typeface="Muli"/>
                <a:sym typeface="Muli"/>
              </a:rPr>
              <a:t>phí</a:t>
            </a:r>
            <a:r>
              <a:rPr lang="en-US" sz="2100" dirty="0">
                <a:solidFill>
                  <a:srgbClr val="503D36"/>
                </a:solidFill>
                <a:latin typeface="Muli"/>
                <a:ea typeface="Muli"/>
                <a:cs typeface="Muli"/>
                <a:sym typeface="Muli"/>
              </a:rPr>
              <a:t> S &lt; 0 (</a:t>
            </a:r>
            <a:r>
              <a:rPr lang="en-US" sz="2100" dirty="0" err="1">
                <a:solidFill>
                  <a:srgbClr val="503D36"/>
                </a:solidFill>
                <a:latin typeface="Muli"/>
                <a:ea typeface="Muli"/>
                <a:cs typeface="Muli"/>
                <a:sym typeface="Muli"/>
              </a:rPr>
              <a:t>nghĩa</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là</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việc</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hoán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đổi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cải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thiện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tổng</a:t>
            </a:r>
            <a:r>
              <a:rPr lang="en-US" sz="2100" dirty="0">
                <a:solidFill>
                  <a:srgbClr val="503D36"/>
                </a:solidFill>
                <a:latin typeface="Muli"/>
                <a:ea typeface="Muli"/>
                <a:cs typeface="Muli"/>
                <a:sym typeface="Muli"/>
              </a:rPr>
              <a:t> chi </a:t>
            </a:r>
            <a:r>
              <a:rPr lang="en-US" sz="2100" dirty="0" err="1">
                <a:solidFill>
                  <a:srgbClr val="503D36"/>
                </a:solidFill>
                <a:latin typeface="Muli"/>
                <a:ea typeface="Muli"/>
                <a:cs typeface="Muli"/>
                <a:sym typeface="Muli"/>
              </a:rPr>
              <a:t>phí</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thực</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hiện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hoán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đổi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Oj</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với</a:t>
            </a:r>
            <a:r>
              <a:rPr lang="en-US" sz="2100" dirty="0">
                <a:solidFill>
                  <a:srgbClr val="503D36"/>
                </a:solidFill>
                <a:latin typeface="Muli"/>
                <a:ea typeface="Muli"/>
                <a:cs typeface="Muli"/>
                <a:sym typeface="Muli"/>
              </a:rPr>
              <a:t> O(random) </a:t>
            </a:r>
            <a:r>
              <a:rPr lang="en-US" sz="2100" dirty="0" err="1">
                <a:solidFill>
                  <a:srgbClr val="503D36"/>
                </a:solidFill>
                <a:latin typeface="Muli"/>
                <a:ea typeface="Muli"/>
                <a:cs typeface="Muli"/>
                <a:sym typeface="Muli"/>
              </a:rPr>
              <a:t>để</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hình</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thành</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tập</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mới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gồm</a:t>
            </a:r>
            <a:r>
              <a:rPr lang="en-US" sz="2100" dirty="0">
                <a:solidFill>
                  <a:srgbClr val="503D36"/>
                </a:solidFill>
                <a:latin typeface="Muli"/>
                <a:ea typeface="Muli"/>
                <a:cs typeface="Muli"/>
                <a:sym typeface="Muli"/>
              </a:rPr>
              <a:t> k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diện</a:t>
            </a:r>
            <a:r>
              <a:rPr lang="en-US" sz="2100" dirty="0">
                <a:solidFill>
                  <a:srgbClr val="503D36"/>
                </a:solidFill>
                <a:latin typeface="Muli"/>
                <a:ea typeface="Muli"/>
                <a:cs typeface="Muli"/>
                <a:sym typeface="Muli"/>
              </a:rPr>
              <a:t>.</a:t>
            </a:r>
          </a:p>
        </p:txBody>
      </p:sp>
      <p:sp>
        <p:nvSpPr>
          <p:cNvPr id="114" name="TextBox 114"/>
          <p:cNvSpPr txBox="1"/>
          <p:nvPr/>
        </p:nvSpPr>
        <p:spPr>
          <a:xfrm>
            <a:off x="2141851" y="6045326"/>
            <a:ext cx="6693754" cy="628650"/>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5: </a:t>
            </a:r>
            <a:r>
              <a:rPr lang="en-US" sz="2100" dirty="0" err="1">
                <a:solidFill>
                  <a:srgbClr val="503D36"/>
                </a:solidFill>
                <a:latin typeface="Muli"/>
                <a:ea typeface="Muli"/>
                <a:cs typeface="Muli"/>
                <a:sym typeface="Muli"/>
              </a:rPr>
              <a:t>Tính</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tổng</a:t>
            </a:r>
            <a:r>
              <a:rPr lang="en-US" sz="2100" dirty="0">
                <a:solidFill>
                  <a:srgbClr val="503D36"/>
                </a:solidFill>
                <a:latin typeface="Muli"/>
                <a:ea typeface="Muli"/>
                <a:cs typeface="Muli"/>
                <a:sym typeface="Muli"/>
              </a:rPr>
              <a:t> chi </a:t>
            </a:r>
            <a:r>
              <a:rPr lang="en-US" sz="2100" dirty="0" err="1">
                <a:solidFill>
                  <a:srgbClr val="503D36"/>
                </a:solidFill>
                <a:latin typeface="Muli"/>
                <a:ea typeface="Muli"/>
                <a:cs typeface="Muli"/>
                <a:sym typeface="Muli"/>
              </a:rPr>
              <a:t>phí</a:t>
            </a:r>
            <a:r>
              <a:rPr lang="en-US" sz="2100" dirty="0">
                <a:solidFill>
                  <a:srgbClr val="503D36"/>
                </a:solidFill>
                <a:latin typeface="Muli"/>
                <a:ea typeface="Muli"/>
                <a:cs typeface="Muli"/>
                <a:sym typeface="Muli"/>
              </a:rPr>
              <a:t> S </a:t>
            </a:r>
            <a:r>
              <a:rPr lang="en-US" sz="2100" dirty="0" err="1">
                <a:solidFill>
                  <a:srgbClr val="503D36"/>
                </a:solidFill>
                <a:latin typeface="Muli"/>
                <a:ea typeface="Muli"/>
                <a:cs typeface="Muli"/>
                <a:sym typeface="Muli"/>
              </a:rPr>
              <a:t>của</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việc</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hoán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đổi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diện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hiện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Oj</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với</a:t>
            </a:r>
            <a:r>
              <a:rPr lang="en-US" sz="2100" dirty="0">
                <a:solidFill>
                  <a:srgbClr val="503D36"/>
                </a:solidFill>
                <a:latin typeface="Muli"/>
                <a:ea typeface="Muli"/>
                <a:cs typeface="Muli"/>
                <a:sym typeface="Muli"/>
              </a:rPr>
              <a:t> O(random).</a:t>
            </a:r>
          </a:p>
        </p:txBody>
      </p:sp>
      <p:sp>
        <p:nvSpPr>
          <p:cNvPr id="115" name="TextBox 115"/>
          <p:cNvSpPr txBox="1"/>
          <p:nvPr/>
        </p:nvSpPr>
        <p:spPr>
          <a:xfrm>
            <a:off x="2141851" y="4943628"/>
            <a:ext cx="6693754" cy="628650"/>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4: </a:t>
            </a:r>
            <a:r>
              <a:rPr lang="en-US" sz="2100" dirty="0" err="1">
                <a:solidFill>
                  <a:srgbClr val="503D36"/>
                </a:solidFill>
                <a:latin typeface="Muli"/>
                <a:ea typeface="Muli"/>
                <a:cs typeface="Muli"/>
                <a:sym typeface="Muli"/>
              </a:rPr>
              <a:t>Chọn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ngẫu</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nhiên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một</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không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phải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là</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diện</a:t>
            </a:r>
            <a:r>
              <a:rPr lang="en-US" sz="2100" dirty="0">
                <a:solidFill>
                  <a:srgbClr val="503D36"/>
                </a:solidFill>
                <a:latin typeface="Muli"/>
                <a:ea typeface="Muli"/>
                <a:cs typeface="Muli"/>
                <a:sym typeface="Muli"/>
              </a:rPr>
              <a:t> O(random)</a:t>
            </a:r>
          </a:p>
        </p:txBody>
      </p:sp>
      <p:sp>
        <p:nvSpPr>
          <p:cNvPr id="116" name="TextBox 116"/>
          <p:cNvSpPr txBox="1"/>
          <p:nvPr/>
        </p:nvSpPr>
        <p:spPr>
          <a:xfrm>
            <a:off x="2141851" y="4137874"/>
            <a:ext cx="6693754" cy="628650"/>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3: </a:t>
            </a:r>
            <a:r>
              <a:rPr lang="en-US" sz="2100" dirty="0" err="1">
                <a:solidFill>
                  <a:srgbClr val="503D36"/>
                </a:solidFill>
                <a:latin typeface="Muli"/>
                <a:ea typeface="Muli"/>
                <a:cs typeface="Muli"/>
                <a:sym typeface="Muli"/>
              </a:rPr>
              <a:t>Gán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mỗi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còn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lại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vào</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cụm</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chứa</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đối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tượng</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đại</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diện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gần</a:t>
            </a:r>
            <a:r>
              <a:rPr lang="en-US" sz="2100" dirty="0">
                <a:solidFill>
                  <a:srgbClr val="503D36"/>
                </a:solidFill>
                <a:latin typeface="Muli"/>
                <a:ea typeface="Muli"/>
                <a:cs typeface="Muli"/>
                <a:sym typeface="Muli"/>
              </a:rPr>
              <a:t> </a:t>
            </a:r>
            <a:r>
              <a:rPr lang="en-US" sz="2100" dirty="0" err="1">
                <a:solidFill>
                  <a:srgbClr val="503D36"/>
                </a:solidFill>
                <a:latin typeface="Muli"/>
                <a:ea typeface="Muli"/>
                <a:cs typeface="Muli"/>
                <a:sym typeface="Muli"/>
              </a:rPr>
              <a:t>nhất</a:t>
            </a:r>
            <a:r>
              <a:rPr lang="en-US" sz="2100" dirty="0">
                <a:solidFill>
                  <a:srgbClr val="503D36"/>
                </a:solidFill>
                <a:latin typeface="Muli"/>
                <a:ea typeface="Muli"/>
                <a:cs typeface="Muli"/>
                <a:sym typeface="Muli"/>
              </a:rPr>
              <a:t>.</a:t>
            </a:r>
          </a:p>
        </p:txBody>
      </p:sp>
      <p:sp>
        <p:nvSpPr>
          <p:cNvPr id="117" name="TextBox 117"/>
          <p:cNvSpPr txBox="1"/>
          <p:nvPr/>
        </p:nvSpPr>
        <p:spPr>
          <a:xfrm>
            <a:off x="1674800" y="3709034"/>
            <a:ext cx="6693754" cy="314325"/>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dirty="0" err="1">
                <a:solidFill>
                  <a:srgbClr val="503D36"/>
                </a:solidFill>
                <a:latin typeface="Muli"/>
                <a:ea typeface="Muli"/>
                <a:cs typeface="Muli"/>
                <a:sym typeface="Muli"/>
              </a:rPr>
              <a:t>Bước</a:t>
            </a:r>
            <a:r>
              <a:rPr lang="en-US" sz="2100" dirty="0">
                <a:solidFill>
                  <a:srgbClr val="503D36"/>
                </a:solidFill>
                <a:latin typeface="Muli"/>
                <a:ea typeface="Muli"/>
                <a:cs typeface="Muli"/>
                <a:sym typeface="Muli"/>
              </a:rPr>
              <a:t> 2: </a:t>
            </a:r>
            <a:r>
              <a:rPr lang="en-US" sz="2100" dirty="0" err="1">
                <a:solidFill>
                  <a:srgbClr val="503D36"/>
                </a:solidFill>
                <a:latin typeface="Muli"/>
                <a:ea typeface="Muli"/>
                <a:cs typeface="Muli"/>
                <a:sym typeface="Muli"/>
              </a:rPr>
              <a:t>Lặp</a:t>
            </a:r>
            <a:endParaRPr lang="en-US" sz="2100" dirty="0">
              <a:solidFill>
                <a:srgbClr val="503D36"/>
              </a:solidFill>
              <a:latin typeface="Muli"/>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inVertical)">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1000"/>
                                        <p:tgtEl>
                                          <p:spTgt spid="111"/>
                                        </p:tgtEl>
                                      </p:cBhvr>
                                    </p:animEffect>
                                    <p:anim calcmode="lin" valueType="num">
                                      <p:cBhvr>
                                        <p:cTn id="13" dur="1000" fill="hold"/>
                                        <p:tgtEl>
                                          <p:spTgt spid="111"/>
                                        </p:tgtEl>
                                        <p:attrNameLst>
                                          <p:attrName>ppt_x</p:attrName>
                                        </p:attrNameLst>
                                      </p:cBhvr>
                                      <p:tavLst>
                                        <p:tav tm="0">
                                          <p:val>
                                            <p:strVal val="#ppt_x"/>
                                          </p:val>
                                        </p:tav>
                                        <p:tav tm="100000">
                                          <p:val>
                                            <p:strVal val="#ppt_x"/>
                                          </p:val>
                                        </p:tav>
                                      </p:tavLst>
                                    </p:anim>
                                    <p:anim calcmode="lin" valueType="num">
                                      <p:cBhvr>
                                        <p:cTn id="1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7">
                                            <p:txEl>
                                              <p:pRg st="0" end="0"/>
                                            </p:txEl>
                                          </p:spTgt>
                                        </p:tgtEl>
                                        <p:attrNameLst>
                                          <p:attrName>style.visibility</p:attrName>
                                        </p:attrNameLst>
                                      </p:cBhvr>
                                      <p:to>
                                        <p:strVal val="visible"/>
                                      </p:to>
                                    </p:set>
                                    <p:animEffect transition="in" filter="fade">
                                      <p:cBhvr>
                                        <p:cTn id="19" dur="1000"/>
                                        <p:tgtEl>
                                          <p:spTgt spid="117">
                                            <p:txEl>
                                              <p:pRg st="0" end="0"/>
                                            </p:txEl>
                                          </p:spTgt>
                                        </p:tgtEl>
                                      </p:cBhvr>
                                    </p:animEffect>
                                    <p:anim calcmode="lin" valueType="num">
                                      <p:cBhvr>
                                        <p:cTn id="20" dur="1000" fill="hold"/>
                                        <p:tgtEl>
                                          <p:spTgt spid="11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6">
                                            <p:txEl>
                                              <p:pRg st="0" end="0"/>
                                            </p:txEl>
                                          </p:spTgt>
                                        </p:tgtEl>
                                        <p:attrNameLst>
                                          <p:attrName>style.visibility</p:attrName>
                                        </p:attrNameLst>
                                      </p:cBhvr>
                                      <p:to>
                                        <p:strVal val="visible"/>
                                      </p:to>
                                    </p:set>
                                    <p:animEffect transition="in" filter="fade">
                                      <p:cBhvr>
                                        <p:cTn id="26" dur="1000"/>
                                        <p:tgtEl>
                                          <p:spTgt spid="116">
                                            <p:txEl>
                                              <p:pRg st="0" end="0"/>
                                            </p:txEl>
                                          </p:spTgt>
                                        </p:tgtEl>
                                      </p:cBhvr>
                                    </p:animEffect>
                                    <p:anim calcmode="lin" valueType="num">
                                      <p:cBhvr>
                                        <p:cTn id="27" dur="1000" fill="hold"/>
                                        <p:tgtEl>
                                          <p:spTgt spid="11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1000"/>
                                        <p:tgtEl>
                                          <p:spTgt spid="115"/>
                                        </p:tgtEl>
                                      </p:cBhvr>
                                    </p:animEffect>
                                    <p:anim calcmode="lin" valueType="num">
                                      <p:cBhvr>
                                        <p:cTn id="34" dur="1000" fill="hold"/>
                                        <p:tgtEl>
                                          <p:spTgt spid="115"/>
                                        </p:tgtEl>
                                        <p:attrNameLst>
                                          <p:attrName>ppt_x</p:attrName>
                                        </p:attrNameLst>
                                      </p:cBhvr>
                                      <p:tavLst>
                                        <p:tav tm="0">
                                          <p:val>
                                            <p:strVal val="#ppt_x"/>
                                          </p:val>
                                        </p:tav>
                                        <p:tav tm="100000">
                                          <p:val>
                                            <p:strVal val="#ppt_x"/>
                                          </p:val>
                                        </p:tav>
                                      </p:tavLst>
                                    </p:anim>
                                    <p:anim calcmode="lin" valueType="num">
                                      <p:cBhvr>
                                        <p:cTn id="3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4">
                                            <p:txEl>
                                              <p:pRg st="0" end="0"/>
                                            </p:txEl>
                                          </p:spTgt>
                                        </p:tgtEl>
                                        <p:attrNameLst>
                                          <p:attrName>style.visibility</p:attrName>
                                        </p:attrNameLst>
                                      </p:cBhvr>
                                      <p:to>
                                        <p:strVal val="visible"/>
                                      </p:to>
                                    </p:set>
                                    <p:animEffect transition="in" filter="fade">
                                      <p:cBhvr>
                                        <p:cTn id="40" dur="1000"/>
                                        <p:tgtEl>
                                          <p:spTgt spid="114">
                                            <p:txEl>
                                              <p:pRg st="0" end="0"/>
                                            </p:txEl>
                                          </p:spTgt>
                                        </p:tgtEl>
                                      </p:cBhvr>
                                    </p:animEffect>
                                    <p:anim calcmode="lin" valueType="num">
                                      <p:cBhvr>
                                        <p:cTn id="41" dur="10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3">
                                            <p:txEl>
                                              <p:pRg st="0" end="0"/>
                                            </p:txEl>
                                          </p:spTgt>
                                        </p:tgtEl>
                                        <p:attrNameLst>
                                          <p:attrName>style.visibility</p:attrName>
                                        </p:attrNameLst>
                                      </p:cBhvr>
                                      <p:to>
                                        <p:strVal val="visible"/>
                                      </p:to>
                                    </p:set>
                                    <p:animEffect transition="in" filter="fade">
                                      <p:cBhvr>
                                        <p:cTn id="47" dur="1000"/>
                                        <p:tgtEl>
                                          <p:spTgt spid="113">
                                            <p:txEl>
                                              <p:pRg st="0" end="0"/>
                                            </p:txEl>
                                          </p:spTgt>
                                        </p:tgtEl>
                                      </p:cBhvr>
                                    </p:animEffect>
                                    <p:anim calcmode="lin" valueType="num">
                                      <p:cBhvr>
                                        <p:cTn id="48" dur="10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12">
                                            <p:txEl>
                                              <p:pRg st="0" end="0"/>
                                            </p:txEl>
                                          </p:spTgt>
                                        </p:tgtEl>
                                        <p:attrNameLst>
                                          <p:attrName>style.visibility</p:attrName>
                                        </p:attrNameLst>
                                      </p:cBhvr>
                                      <p:to>
                                        <p:strVal val="visible"/>
                                      </p:to>
                                    </p:set>
                                    <p:animEffect transition="in" filter="fade">
                                      <p:cBhvr>
                                        <p:cTn id="54" dur="1000"/>
                                        <p:tgtEl>
                                          <p:spTgt spid="112">
                                            <p:txEl>
                                              <p:pRg st="0" end="0"/>
                                            </p:txEl>
                                          </p:spTgt>
                                        </p:tgtEl>
                                      </p:cBhvr>
                                    </p:animEffect>
                                    <p:anim calcmode="lin" valueType="num">
                                      <p:cBhvr>
                                        <p:cTn id="55"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0"/>
                                        </p:tgtEl>
                                        <p:attrNameLst>
                                          <p:attrName>style.visibility</p:attrName>
                                        </p:attrNameLst>
                                      </p:cBhvr>
                                      <p:to>
                                        <p:strVal val="visible"/>
                                      </p:to>
                                    </p:set>
                                    <p:animEffect transition="in" filter="fade">
                                      <p:cBhvr>
                                        <p:cTn id="6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256948"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256948"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357779"/>
            <a:ext cx="15613811" cy="9185981"/>
            <a:chOff x="0" y="0"/>
            <a:chExt cx="4112279" cy="2419353"/>
          </a:xfrm>
        </p:grpSpPr>
        <p:sp>
          <p:nvSpPr>
            <p:cNvPr id="52" name="Freeform 52"/>
            <p:cNvSpPr/>
            <p:nvPr/>
          </p:nvSpPr>
          <p:spPr>
            <a:xfrm>
              <a:off x="0" y="0"/>
              <a:ext cx="4112280" cy="2419353"/>
            </a:xfrm>
            <a:custGeom>
              <a:avLst/>
              <a:gdLst/>
              <a:ahLst/>
              <a:cxnLst/>
              <a:rect l="l" t="t" r="r" b="b"/>
              <a:pathLst>
                <a:path w="4112280" h="2419353">
                  <a:moveTo>
                    <a:pt x="9917" y="0"/>
                  </a:moveTo>
                  <a:lnTo>
                    <a:pt x="4102363" y="0"/>
                  </a:lnTo>
                  <a:cubicBezTo>
                    <a:pt x="4107840" y="0"/>
                    <a:pt x="4112280" y="4440"/>
                    <a:pt x="4112280" y="9917"/>
                  </a:cubicBezTo>
                  <a:lnTo>
                    <a:pt x="4112280" y="2409436"/>
                  </a:lnTo>
                  <a:cubicBezTo>
                    <a:pt x="4112280" y="2414913"/>
                    <a:pt x="4107840" y="2419353"/>
                    <a:pt x="4102363" y="2419353"/>
                  </a:cubicBezTo>
                  <a:lnTo>
                    <a:pt x="9917" y="2419353"/>
                  </a:lnTo>
                  <a:cubicBezTo>
                    <a:pt x="4440" y="2419353"/>
                    <a:pt x="0" y="2414913"/>
                    <a:pt x="0" y="2409436"/>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447928"/>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664653"/>
            <a:ext cx="14956138" cy="8593647"/>
            <a:chOff x="0" y="0"/>
            <a:chExt cx="3939065" cy="2263347"/>
          </a:xfrm>
        </p:grpSpPr>
        <p:sp>
          <p:nvSpPr>
            <p:cNvPr id="55" name="Freeform 55"/>
            <p:cNvSpPr/>
            <p:nvPr/>
          </p:nvSpPr>
          <p:spPr>
            <a:xfrm>
              <a:off x="0" y="0"/>
              <a:ext cx="3939065" cy="2263347"/>
            </a:xfrm>
            <a:custGeom>
              <a:avLst/>
              <a:gdLst/>
              <a:ahLst/>
              <a:cxnLst/>
              <a:rect l="l" t="t" r="r" b="b"/>
              <a:pathLst>
                <a:path w="3939065" h="2263347">
                  <a:moveTo>
                    <a:pt x="10353" y="0"/>
                  </a:moveTo>
                  <a:lnTo>
                    <a:pt x="3928713" y="0"/>
                  </a:lnTo>
                  <a:cubicBezTo>
                    <a:pt x="3931458" y="0"/>
                    <a:pt x="3934092" y="1091"/>
                    <a:pt x="3936033" y="3032"/>
                  </a:cubicBezTo>
                  <a:cubicBezTo>
                    <a:pt x="3937975" y="4974"/>
                    <a:pt x="3939065" y="7607"/>
                    <a:pt x="3939065" y="10353"/>
                  </a:cubicBezTo>
                  <a:lnTo>
                    <a:pt x="3939065" y="2252994"/>
                  </a:lnTo>
                  <a:cubicBezTo>
                    <a:pt x="3939065" y="2255740"/>
                    <a:pt x="3937975" y="2258374"/>
                    <a:pt x="3936033" y="2260315"/>
                  </a:cubicBezTo>
                  <a:cubicBezTo>
                    <a:pt x="3934092" y="2262256"/>
                    <a:pt x="3931458" y="2263347"/>
                    <a:pt x="3928713" y="2263347"/>
                  </a:cubicBezTo>
                  <a:lnTo>
                    <a:pt x="10353" y="2263347"/>
                  </a:lnTo>
                  <a:cubicBezTo>
                    <a:pt x="7607" y="2263347"/>
                    <a:pt x="4974" y="2262256"/>
                    <a:pt x="3032" y="2260315"/>
                  </a:cubicBezTo>
                  <a:cubicBezTo>
                    <a:pt x="1091" y="2258374"/>
                    <a:pt x="0" y="2255740"/>
                    <a:pt x="0" y="225299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56" name="TextBox 56"/>
            <p:cNvSpPr txBox="1"/>
            <p:nvPr/>
          </p:nvSpPr>
          <p:spPr>
            <a:xfrm>
              <a:off x="0" y="-28575"/>
              <a:ext cx="3939065" cy="229192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564542" y="7763743"/>
            <a:ext cx="2186870" cy="1191585"/>
            <a:chOff x="0" y="0"/>
            <a:chExt cx="595553" cy="324506"/>
          </a:xfrm>
        </p:grpSpPr>
        <p:sp>
          <p:nvSpPr>
            <p:cNvPr id="58" name="Freeform 5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59" name="TextBox 59"/>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60" name="Group 60"/>
          <p:cNvGrpSpPr/>
          <p:nvPr/>
        </p:nvGrpSpPr>
        <p:grpSpPr>
          <a:xfrm>
            <a:off x="15666322" y="7851653"/>
            <a:ext cx="1998307" cy="1015766"/>
            <a:chOff x="0" y="0"/>
            <a:chExt cx="544201" cy="276625"/>
          </a:xfrm>
        </p:grpSpPr>
        <p:sp>
          <p:nvSpPr>
            <p:cNvPr id="61" name="Freeform 6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62" name="TextBox 62"/>
            <p:cNvSpPr txBox="1"/>
            <p:nvPr/>
          </p:nvSpPr>
          <p:spPr>
            <a:xfrm>
              <a:off x="0" y="-66675"/>
              <a:ext cx="544201" cy="343300"/>
            </a:xfrm>
            <a:prstGeom prst="rect">
              <a:avLst/>
            </a:prstGeom>
          </p:spPr>
          <p:txBody>
            <a:bodyPr lIns="51986" tIns="51986" rIns="51986" bIns="51986" rtlCol="0" anchor="ctr"/>
            <a:lstStyle/>
            <a:p>
              <a:pPr algn="ctr">
                <a:lnSpc>
                  <a:spcPts val="4200"/>
                </a:lnSpc>
              </a:pPr>
              <a:r>
                <a:rPr lang="en-US" sz="3000">
                  <a:solidFill>
                    <a:srgbClr val="503D36"/>
                  </a:solidFill>
                  <a:latin typeface="Sniglet"/>
                  <a:ea typeface="Sniglet"/>
                  <a:cs typeface="Sniglet"/>
                  <a:sym typeface="Sniglet"/>
                </a:rPr>
                <a:t> </a:t>
              </a: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0" name="Freeform 90"/>
          <p:cNvSpPr/>
          <p:nvPr/>
        </p:nvSpPr>
        <p:spPr>
          <a:xfrm>
            <a:off x="13345100" y="1336714"/>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grpSp>
        <p:nvGrpSpPr>
          <p:cNvPr id="91" name="Group 91"/>
          <p:cNvGrpSpPr/>
          <p:nvPr/>
        </p:nvGrpSpPr>
        <p:grpSpPr>
          <a:xfrm>
            <a:off x="4308476" y="926939"/>
            <a:ext cx="8757699" cy="809465"/>
            <a:chOff x="0" y="0"/>
            <a:chExt cx="11676932" cy="1079287"/>
          </a:xfrm>
        </p:grpSpPr>
        <p:grpSp>
          <p:nvGrpSpPr>
            <p:cNvPr id="92" name="Group 92"/>
            <p:cNvGrpSpPr/>
            <p:nvPr/>
          </p:nvGrpSpPr>
          <p:grpSpPr>
            <a:xfrm>
              <a:off x="513432" y="0"/>
              <a:ext cx="10729148" cy="1079287"/>
              <a:chOff x="0" y="0"/>
              <a:chExt cx="2509503" cy="252441"/>
            </a:xfrm>
          </p:grpSpPr>
          <p:sp>
            <p:nvSpPr>
              <p:cNvPr id="93" name="Freeform 93"/>
              <p:cNvSpPr/>
              <p:nvPr/>
            </p:nvSpPr>
            <p:spPr>
              <a:xfrm>
                <a:off x="0" y="0"/>
                <a:ext cx="2509503" cy="252441"/>
              </a:xfrm>
              <a:custGeom>
                <a:avLst/>
                <a:gdLst/>
                <a:ahLst/>
                <a:cxnLst/>
                <a:rect l="l" t="t" r="r" b="b"/>
                <a:pathLst>
                  <a:path w="2509503" h="252441">
                    <a:moveTo>
                      <a:pt x="96210" y="0"/>
                    </a:moveTo>
                    <a:lnTo>
                      <a:pt x="2413293" y="0"/>
                    </a:lnTo>
                    <a:cubicBezTo>
                      <a:pt x="2438809" y="0"/>
                      <a:pt x="2463281" y="10136"/>
                      <a:pt x="2481324" y="28179"/>
                    </a:cubicBezTo>
                    <a:cubicBezTo>
                      <a:pt x="2499367" y="46222"/>
                      <a:pt x="2509503" y="70694"/>
                      <a:pt x="2509503" y="96210"/>
                    </a:cubicBezTo>
                    <a:lnTo>
                      <a:pt x="2509503" y="156230"/>
                    </a:lnTo>
                    <a:cubicBezTo>
                      <a:pt x="2509503" y="209366"/>
                      <a:pt x="2466428" y="252441"/>
                      <a:pt x="2413293" y="252441"/>
                    </a:cubicBezTo>
                    <a:lnTo>
                      <a:pt x="96210" y="252441"/>
                    </a:lnTo>
                    <a:cubicBezTo>
                      <a:pt x="70694" y="252441"/>
                      <a:pt x="46222" y="242304"/>
                      <a:pt x="28179" y="224261"/>
                    </a:cubicBezTo>
                    <a:cubicBezTo>
                      <a:pt x="10136" y="206218"/>
                      <a:pt x="0" y="181747"/>
                      <a:pt x="0" y="156230"/>
                    </a:cubicBezTo>
                    <a:lnTo>
                      <a:pt x="0" y="96210"/>
                    </a:lnTo>
                    <a:cubicBezTo>
                      <a:pt x="0" y="70694"/>
                      <a:pt x="10136" y="46222"/>
                      <a:pt x="28179" y="28179"/>
                    </a:cubicBezTo>
                    <a:cubicBezTo>
                      <a:pt x="46222" y="10136"/>
                      <a:pt x="70694" y="0"/>
                      <a:pt x="96210" y="0"/>
                    </a:cubicBezTo>
                    <a:close/>
                  </a:path>
                </a:pathLst>
              </a:custGeom>
              <a:solidFill>
                <a:srgbClr val="000000">
                  <a:alpha val="0"/>
                </a:srgbClr>
              </a:solidFill>
              <a:ln w="47625" cap="rnd">
                <a:solidFill>
                  <a:srgbClr val="E76262"/>
                </a:solidFill>
                <a:prstDash val="lgDash"/>
                <a:round/>
              </a:ln>
            </p:spPr>
          </p:sp>
          <p:sp>
            <p:nvSpPr>
              <p:cNvPr id="94" name="TextBox 94"/>
              <p:cNvSpPr txBox="1"/>
              <p:nvPr/>
            </p:nvSpPr>
            <p:spPr>
              <a:xfrm>
                <a:off x="0" y="-47625"/>
                <a:ext cx="2509503" cy="300066"/>
              </a:xfrm>
              <a:prstGeom prst="rect">
                <a:avLst/>
              </a:prstGeom>
            </p:spPr>
            <p:txBody>
              <a:bodyPr lIns="42902" tIns="42902" rIns="42902" bIns="42902" rtlCol="0" anchor="ctr"/>
              <a:lstStyle/>
              <a:p>
                <a:pPr algn="ctr">
                  <a:lnSpc>
                    <a:spcPts val="2659"/>
                  </a:lnSpc>
                </a:pPr>
                <a:endParaRPr/>
              </a:p>
            </p:txBody>
          </p:sp>
        </p:grpSp>
        <p:sp>
          <p:nvSpPr>
            <p:cNvPr id="95" name="TextBox 95"/>
            <p:cNvSpPr txBox="1"/>
            <p:nvPr/>
          </p:nvSpPr>
          <p:spPr>
            <a:xfrm>
              <a:off x="0" y="205377"/>
              <a:ext cx="11676932" cy="698500"/>
            </a:xfrm>
            <a:prstGeom prst="rect">
              <a:avLst/>
            </a:prstGeom>
          </p:spPr>
          <p:txBody>
            <a:bodyPr lIns="0" tIns="0" rIns="0" bIns="0" rtlCol="0" anchor="t">
              <a:spAutoFit/>
            </a:bodyPr>
            <a:lstStyle/>
            <a:p>
              <a:pPr marL="0" lvl="0" indent="0" algn="ctr">
                <a:lnSpc>
                  <a:spcPts val="4190"/>
                </a:lnSpc>
                <a:spcBef>
                  <a:spcPct val="0"/>
                </a:spcBef>
              </a:pPr>
              <a:r>
                <a:rPr lang="en-US" sz="3492" dirty="0">
                  <a:solidFill>
                    <a:srgbClr val="503D36"/>
                  </a:solidFill>
                  <a:latin typeface="Paytone One"/>
                  <a:ea typeface="Paytone One"/>
                  <a:cs typeface="Paytone One"/>
                  <a:sym typeface="Paytone One"/>
                </a:rPr>
                <a:t> VÍ DỤ THUẬT TOÁN K-MEDOIDS</a:t>
              </a:r>
            </a:p>
          </p:txBody>
        </p:sp>
      </p:grpSp>
      <p:sp>
        <p:nvSpPr>
          <p:cNvPr id="96" name="Freeform 96"/>
          <p:cNvSpPr/>
          <p:nvPr/>
        </p:nvSpPr>
        <p:spPr>
          <a:xfrm>
            <a:off x="3665424" y="7645680"/>
            <a:ext cx="10340363" cy="1309649"/>
          </a:xfrm>
          <a:custGeom>
            <a:avLst/>
            <a:gdLst/>
            <a:ahLst/>
            <a:cxnLst/>
            <a:rect l="l" t="t" r="r" b="b"/>
            <a:pathLst>
              <a:path w="10340363" h="1309649">
                <a:moveTo>
                  <a:pt x="0" y="0"/>
                </a:moveTo>
                <a:lnTo>
                  <a:pt x="10340363" y="0"/>
                </a:lnTo>
                <a:lnTo>
                  <a:pt x="10340363" y="1309649"/>
                </a:lnTo>
                <a:lnTo>
                  <a:pt x="0" y="1309649"/>
                </a:lnTo>
                <a:lnTo>
                  <a:pt x="0" y="0"/>
                </a:lnTo>
                <a:close/>
              </a:path>
            </a:pathLst>
          </a:custGeom>
          <a:blipFill>
            <a:blip r:embed="rId8"/>
            <a:stretch>
              <a:fillRect/>
            </a:stretch>
          </a:blipFill>
        </p:spPr>
      </p:sp>
      <p:grpSp>
        <p:nvGrpSpPr>
          <p:cNvPr id="97" name="Group 97"/>
          <p:cNvGrpSpPr/>
          <p:nvPr/>
        </p:nvGrpSpPr>
        <p:grpSpPr>
          <a:xfrm>
            <a:off x="594866" y="1690137"/>
            <a:ext cx="1232729" cy="7134324"/>
            <a:chOff x="0" y="0"/>
            <a:chExt cx="1643639" cy="9512432"/>
          </a:xfrm>
        </p:grpSpPr>
        <p:sp>
          <p:nvSpPr>
            <p:cNvPr id="98" name="TextBox 98"/>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7" name="TextBox 107"/>
          <p:cNvSpPr txBox="1"/>
          <p:nvPr/>
        </p:nvSpPr>
        <p:spPr>
          <a:xfrm>
            <a:off x="7570468" y="5673549"/>
            <a:ext cx="4592825" cy="424240"/>
          </a:xfrm>
          <a:prstGeom prst="rect">
            <a:avLst/>
          </a:prstGeom>
        </p:spPr>
        <p:txBody>
          <a:bodyPr lIns="0" tIns="0" rIns="0" bIns="0" rtlCol="0" anchor="t">
            <a:spAutoFit/>
          </a:bodyPr>
          <a:lstStyle/>
          <a:p>
            <a:pPr marL="0" lvl="0" indent="0" algn="ctr">
              <a:lnSpc>
                <a:spcPts val="3348"/>
              </a:lnSpc>
            </a:pPr>
            <a:endParaRPr/>
          </a:p>
        </p:txBody>
      </p:sp>
      <p:sp>
        <p:nvSpPr>
          <p:cNvPr id="108" name="TextBox 108"/>
          <p:cNvSpPr txBox="1"/>
          <p:nvPr/>
        </p:nvSpPr>
        <p:spPr>
          <a:xfrm>
            <a:off x="1671847" y="1934517"/>
            <a:ext cx="14177594" cy="1065529"/>
          </a:xfrm>
          <a:prstGeom prst="rect">
            <a:avLst/>
          </a:prstGeom>
        </p:spPr>
        <p:txBody>
          <a:bodyPr lIns="0" tIns="0" rIns="0" bIns="0" rtlCol="0" anchor="t">
            <a:spAutoFit/>
          </a:bodyPr>
          <a:lstStyle/>
          <a:p>
            <a:pPr marL="669301" lvl="1" indent="-334650" algn="l">
              <a:lnSpc>
                <a:spcPts val="4340"/>
              </a:lnSpc>
              <a:buAutoNum type="arabicPeriod"/>
            </a:pPr>
            <a:r>
              <a:rPr lang="en-US" sz="3100" dirty="0">
                <a:solidFill>
                  <a:srgbClr val="503D36"/>
                </a:solidFill>
                <a:latin typeface="DejaVu Serif"/>
                <a:ea typeface="DejaVu Serif"/>
                <a:cs typeface="DejaVu Serif"/>
                <a:sym typeface="DejaVu Serif"/>
              </a:rPr>
              <a:t>Cho </a:t>
            </a:r>
            <a:r>
              <a:rPr lang="en-US" sz="3100" dirty="0" err="1">
                <a:solidFill>
                  <a:srgbClr val="503D36"/>
                </a:solidFill>
                <a:latin typeface="DejaVu Serif"/>
                <a:ea typeface="DejaVu Serif"/>
                <a:cs typeface="DejaVu Serif"/>
                <a:sym typeface="DejaVu Serif"/>
              </a:rPr>
              <a:t>tập</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dữ</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liệu</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sau</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hãy</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phân</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dữ</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liệu</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sau</a:t>
            </a:r>
            <a:r>
              <a:rPr lang="en-US" sz="3100" dirty="0">
                <a:solidFill>
                  <a:srgbClr val="503D36"/>
                </a:solidFill>
                <a:latin typeface="DejaVu Serif"/>
                <a:ea typeface="DejaVu Serif"/>
                <a:cs typeface="DejaVu Serif"/>
                <a:sym typeface="DejaVu Serif"/>
              </a:rPr>
              <a:t> </a:t>
            </a:r>
            <a:r>
              <a:rPr lang="en-US" sz="3100" dirty="0" err="1">
                <a:solidFill>
                  <a:srgbClr val="503D36"/>
                </a:solidFill>
                <a:latin typeface="DejaVu Serif"/>
                <a:ea typeface="DejaVu Serif"/>
                <a:cs typeface="DejaVu Serif"/>
                <a:sym typeface="DejaVu Serif"/>
              </a:rPr>
              <a:t>thành</a:t>
            </a:r>
            <a:r>
              <a:rPr lang="en-US" sz="3100" dirty="0">
                <a:solidFill>
                  <a:srgbClr val="503D36"/>
                </a:solidFill>
                <a:latin typeface="DejaVu Serif"/>
                <a:ea typeface="DejaVu Serif"/>
                <a:cs typeface="DejaVu Serif"/>
                <a:sym typeface="DejaVu Serif"/>
              </a:rPr>
              <a:t> 2 </a:t>
            </a:r>
            <a:r>
              <a:rPr lang="en-US" sz="3100" dirty="0" err="1">
                <a:solidFill>
                  <a:srgbClr val="503D36"/>
                </a:solidFill>
                <a:latin typeface="DejaVu Serif"/>
                <a:ea typeface="DejaVu Serif"/>
                <a:cs typeface="DejaVu Serif"/>
                <a:sym typeface="DejaVu Serif"/>
              </a:rPr>
              <a:t>cụm</a:t>
            </a:r>
            <a:r>
              <a:rPr lang="en-US" sz="3100" dirty="0">
                <a:solidFill>
                  <a:srgbClr val="503D36"/>
                </a:solidFill>
                <a:latin typeface="DejaVu Serif"/>
                <a:ea typeface="DejaVu Serif"/>
                <a:cs typeface="DejaVu Serif"/>
                <a:sym typeface="DejaVu Serif"/>
              </a:rPr>
              <a:t> </a:t>
            </a:r>
          </a:p>
          <a:p>
            <a:pPr algn="just">
              <a:lnSpc>
                <a:spcPts val="4200"/>
              </a:lnSpc>
            </a:pPr>
            <a:r>
              <a:rPr lang="en-US" sz="3000" dirty="0">
                <a:solidFill>
                  <a:srgbClr val="503D36"/>
                </a:solidFill>
                <a:latin typeface="DejaVu Serif"/>
                <a:ea typeface="DejaVu Serif"/>
                <a:cs typeface="DejaVu Serif"/>
                <a:sym typeface="DejaVu Serif"/>
              </a:rPr>
              <a:t>       A1(2,10) A2 (2,5) A3(8,4) B1(5,8) B2(7,5) B3(6,4) C1(1,2) C2(4,9)  </a:t>
            </a:r>
          </a:p>
        </p:txBody>
      </p:sp>
      <p:sp>
        <p:nvSpPr>
          <p:cNvPr id="109" name="TextBox 109"/>
          <p:cNvSpPr txBox="1"/>
          <p:nvPr/>
        </p:nvSpPr>
        <p:spPr>
          <a:xfrm>
            <a:off x="4308476" y="3108335"/>
            <a:ext cx="8757699" cy="514404"/>
          </a:xfrm>
          <a:prstGeom prst="rect">
            <a:avLst/>
          </a:prstGeom>
        </p:spPr>
        <p:txBody>
          <a:bodyPr lIns="0" tIns="0" rIns="0" bIns="0" rtlCol="0" anchor="t">
            <a:spAutoFit/>
          </a:bodyPr>
          <a:lstStyle/>
          <a:p>
            <a:pPr marL="0" lvl="0" indent="0" algn="ctr">
              <a:lnSpc>
                <a:spcPts val="4070"/>
              </a:lnSpc>
              <a:spcBef>
                <a:spcPct val="0"/>
              </a:spcBef>
            </a:pPr>
            <a:r>
              <a:rPr lang="en-US" sz="3392" dirty="0">
                <a:solidFill>
                  <a:srgbClr val="503D36"/>
                </a:solidFill>
                <a:latin typeface="Paytone One"/>
                <a:ea typeface="Paytone One"/>
                <a:cs typeface="Paytone One"/>
                <a:sym typeface="Paytone One"/>
              </a:rPr>
              <a:t>BÀI LÀM </a:t>
            </a:r>
          </a:p>
        </p:txBody>
      </p:sp>
      <p:sp>
        <p:nvSpPr>
          <p:cNvPr id="110" name="TextBox 110"/>
          <p:cNvSpPr txBox="1"/>
          <p:nvPr/>
        </p:nvSpPr>
        <p:spPr>
          <a:xfrm>
            <a:off x="1711723" y="3807370"/>
            <a:ext cx="14071840" cy="882015"/>
          </a:xfrm>
          <a:prstGeom prst="rect">
            <a:avLst/>
          </a:prstGeom>
        </p:spPr>
        <p:txBody>
          <a:bodyPr lIns="0" tIns="0" rIns="0" bIns="0" rtlCol="0" anchor="t">
            <a:spAutoFit/>
          </a:bodyPr>
          <a:lstStyle/>
          <a:p>
            <a:pPr marL="647697" lvl="1" indent="-323848" algn="just">
              <a:lnSpc>
                <a:spcPts val="3479"/>
              </a:lnSpc>
              <a:buFont typeface="Arial"/>
              <a:buChar char="•"/>
            </a:pP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số</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cho</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trước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a:t>
            </a:r>
            <a:r>
              <a:rPr lang="en-US" sz="2999" dirty="0">
                <a:solidFill>
                  <a:srgbClr val="503D36"/>
                </a:solidFill>
                <a:latin typeface="Sniglet"/>
                <a:ea typeface="Sniglet"/>
                <a:cs typeface="Sniglet"/>
                <a:sym typeface="Sniglet"/>
              </a:rPr>
              <a:t> k = 2 (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 Ta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2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ngẫu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nhiên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tập</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dữ</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liệu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trên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a:t>
            </a:r>
            <a:r>
              <a:rPr lang="en-US" sz="2999" dirty="0">
                <a:solidFill>
                  <a:srgbClr val="503D36"/>
                </a:solidFill>
                <a:latin typeface="Sniglet"/>
                <a:ea typeface="Sniglet"/>
                <a:cs typeface="Sniglet"/>
                <a:sym typeface="Sniglet"/>
              </a:rPr>
              <a:t>: A1, B1 </a:t>
            </a:r>
            <a:r>
              <a:rPr lang="en-US" sz="2999" dirty="0" err="1">
                <a:solidFill>
                  <a:srgbClr val="503D36"/>
                </a:solidFill>
                <a:latin typeface="Sniglet"/>
                <a:ea typeface="Sniglet"/>
                <a:cs typeface="Sniglet"/>
                <a:sym typeface="Sniglet"/>
              </a:rPr>
              <a:t>để</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tạo</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thành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đại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diện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               </a:t>
            </a:r>
          </a:p>
        </p:txBody>
      </p:sp>
      <p:sp>
        <p:nvSpPr>
          <p:cNvPr id="111" name="TextBox 111"/>
          <p:cNvSpPr txBox="1"/>
          <p:nvPr/>
        </p:nvSpPr>
        <p:spPr>
          <a:xfrm>
            <a:off x="1803404" y="4832155"/>
            <a:ext cx="13282925" cy="1028700"/>
          </a:xfrm>
          <a:prstGeom prst="rect">
            <a:avLst/>
          </a:prstGeom>
        </p:spPr>
        <p:txBody>
          <a:bodyPr lIns="0" tIns="0" rIns="0" bIns="0" rtlCol="0" anchor="t">
            <a:spAutoFit/>
          </a:bodyPr>
          <a:lstStyle/>
          <a:p>
            <a:pPr marL="647698" lvl="1" indent="-323849" algn="l">
              <a:lnSpc>
                <a:spcPts val="4199"/>
              </a:lnSpc>
              <a:buFont typeface="Arial"/>
              <a:buChar char="•"/>
            </a:pPr>
            <a:r>
              <a:rPr lang="en-US" sz="2999" dirty="0">
                <a:solidFill>
                  <a:srgbClr val="503D36"/>
                </a:solidFill>
                <a:latin typeface="Sniglet"/>
                <a:ea typeface="Sniglet"/>
                <a:cs typeface="Sniglet"/>
                <a:sym typeface="Sniglet"/>
              </a:rPr>
              <a:t>Ta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 </a:t>
            </a:r>
          </a:p>
          <a:p>
            <a:pPr algn="l">
              <a:lnSpc>
                <a:spcPts val="4199"/>
              </a:lnSpc>
              <a:spcBef>
                <a:spcPct val="0"/>
              </a:spcBef>
            </a:pP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1: A1(2,10)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2: B1(5,8) </a:t>
            </a:r>
          </a:p>
        </p:txBody>
      </p:sp>
      <p:sp>
        <p:nvSpPr>
          <p:cNvPr id="112" name="TextBox 112"/>
          <p:cNvSpPr txBox="1"/>
          <p:nvPr/>
        </p:nvSpPr>
        <p:spPr>
          <a:xfrm>
            <a:off x="1791475" y="5975156"/>
            <a:ext cx="13992088" cy="1552575"/>
          </a:xfrm>
          <a:prstGeom prst="rect">
            <a:avLst/>
          </a:prstGeom>
        </p:spPr>
        <p:txBody>
          <a:bodyPr lIns="0" tIns="0" rIns="0" bIns="0" rtlCol="0" anchor="t">
            <a:spAutoFit/>
          </a:bodyPr>
          <a:lstStyle/>
          <a:p>
            <a:pPr marL="647698" lvl="1" indent="-323849" algn="just">
              <a:lnSpc>
                <a:spcPts val="4199"/>
              </a:lnSpc>
              <a:spcBef>
                <a:spcPct val="0"/>
              </a:spcBef>
              <a:buFont typeface="Arial"/>
              <a:buChar char="•"/>
            </a:pPr>
            <a:r>
              <a:rPr lang="en-US" sz="2999" dirty="0" err="1">
                <a:solidFill>
                  <a:srgbClr val="503D36"/>
                </a:solidFill>
                <a:latin typeface="Sniglet"/>
                <a:ea typeface="Sniglet"/>
                <a:cs typeface="Sniglet"/>
                <a:sym typeface="Sniglet"/>
              </a:rPr>
              <a:t>Phân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dữ</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liệu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bằng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tính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toán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giữa</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đã</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ban </a:t>
            </a:r>
            <a:r>
              <a:rPr lang="en-US" sz="2999" dirty="0" err="1">
                <a:solidFill>
                  <a:srgbClr val="503D36"/>
                </a:solidFill>
                <a:latin typeface="Sniglet"/>
                <a:ea typeface="Sniglet"/>
                <a:cs typeface="Sniglet"/>
                <a:sym typeface="Sniglet"/>
              </a:rPr>
              <a:t>đầu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dụng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công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thức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Manhattan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gán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vào</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gần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nhất</a:t>
            </a:r>
            <a:r>
              <a:rPr lang="en-US" sz="2999" dirty="0">
                <a:solidFill>
                  <a:srgbClr val="503D36"/>
                </a:solidFill>
                <a:latin typeface="Sniglet"/>
                <a:ea typeface="Sniglet"/>
                <a:cs typeface="Sniglet"/>
                <a:sym typeface="Sniglet"/>
              </a:rPr>
              <a:t>.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Vertical)">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down)">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9">
                                            <p:txEl>
                                              <p:pRg st="0" end="0"/>
                                            </p:txEl>
                                          </p:spTgt>
                                        </p:tgtEl>
                                        <p:attrNameLst>
                                          <p:attrName>style.visibility</p:attrName>
                                        </p:attrNameLst>
                                      </p:cBhvr>
                                      <p:to>
                                        <p:strVal val="visible"/>
                                      </p:to>
                                    </p:set>
                                    <p:animEffect transition="in" filter="wipe(down)">
                                      <p:cBhvr>
                                        <p:cTn id="17" dur="500"/>
                                        <p:tgtEl>
                                          <p:spTgt spid="10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0">
                                            <p:txEl>
                                              <p:pRg st="0" end="0"/>
                                            </p:txEl>
                                          </p:spTgt>
                                        </p:tgtEl>
                                        <p:attrNameLst>
                                          <p:attrName>style.visibility</p:attrName>
                                        </p:attrNameLst>
                                      </p:cBhvr>
                                      <p:to>
                                        <p:strVal val="visible"/>
                                      </p:to>
                                    </p:set>
                                    <p:animEffect transition="in" filter="fade">
                                      <p:cBhvr>
                                        <p:cTn id="22" dur="1000"/>
                                        <p:tgtEl>
                                          <p:spTgt spid="110">
                                            <p:txEl>
                                              <p:pRg st="0" end="0"/>
                                            </p:txEl>
                                          </p:spTgt>
                                        </p:tgtEl>
                                      </p:cBhvr>
                                    </p:animEffect>
                                    <p:anim calcmode="lin" valueType="num">
                                      <p:cBhvr>
                                        <p:cTn id="23" dur="1000" fill="hold"/>
                                        <p:tgtEl>
                                          <p:spTgt spid="110">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1000"/>
                                        <p:tgtEl>
                                          <p:spTgt spid="111"/>
                                        </p:tgtEl>
                                      </p:cBhvr>
                                    </p:animEffect>
                                    <p:anim calcmode="lin" valueType="num">
                                      <p:cBhvr>
                                        <p:cTn id="30" dur="1000" fill="hold"/>
                                        <p:tgtEl>
                                          <p:spTgt spid="111"/>
                                        </p:tgtEl>
                                        <p:attrNameLst>
                                          <p:attrName>ppt_x</p:attrName>
                                        </p:attrNameLst>
                                      </p:cBhvr>
                                      <p:tavLst>
                                        <p:tav tm="0">
                                          <p:val>
                                            <p:strVal val="#ppt_x"/>
                                          </p:val>
                                        </p:tav>
                                        <p:tav tm="100000">
                                          <p:val>
                                            <p:strVal val="#ppt_x"/>
                                          </p:val>
                                        </p:tav>
                                      </p:tavLst>
                                    </p:anim>
                                    <p:anim calcmode="lin" valueType="num">
                                      <p:cBhvr>
                                        <p:cTn id="31"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fade">
                                      <p:cBhvr>
                                        <p:cTn id="36" dur="1000"/>
                                        <p:tgtEl>
                                          <p:spTgt spid="112"/>
                                        </p:tgtEl>
                                      </p:cBhvr>
                                    </p:animEffect>
                                    <p:anim calcmode="lin" valueType="num">
                                      <p:cBhvr>
                                        <p:cTn id="37" dur="1000" fill="hold"/>
                                        <p:tgtEl>
                                          <p:spTgt spid="112"/>
                                        </p:tgtEl>
                                        <p:attrNameLst>
                                          <p:attrName>ppt_x</p:attrName>
                                        </p:attrNameLst>
                                      </p:cBhvr>
                                      <p:tavLst>
                                        <p:tav tm="0">
                                          <p:val>
                                            <p:strVal val="#ppt_x"/>
                                          </p:val>
                                        </p:tav>
                                        <p:tav tm="100000">
                                          <p:val>
                                            <p:strVal val="#ppt_x"/>
                                          </p:val>
                                        </p:tav>
                                      </p:tavLst>
                                    </p:anim>
                                    <p:anim calcmode="lin" valueType="num">
                                      <p:cBhvr>
                                        <p:cTn id="38"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1000"/>
                                        <p:tgtEl>
                                          <p:spTgt spid="96"/>
                                        </p:tgtEl>
                                      </p:cBhvr>
                                    </p:animEffect>
                                    <p:anim calcmode="lin" valueType="num">
                                      <p:cBhvr>
                                        <p:cTn id="44" dur="1000" fill="hold"/>
                                        <p:tgtEl>
                                          <p:spTgt spid="96"/>
                                        </p:tgtEl>
                                        <p:attrNameLst>
                                          <p:attrName>ppt_x</p:attrName>
                                        </p:attrNameLst>
                                      </p:cBhvr>
                                      <p:tavLst>
                                        <p:tav tm="0">
                                          <p:val>
                                            <p:strVal val="#ppt_x"/>
                                          </p:val>
                                        </p:tav>
                                        <p:tav tm="100000">
                                          <p:val>
                                            <p:strVal val="#ppt_x"/>
                                          </p:val>
                                        </p:tav>
                                      </p:tavLst>
                                    </p:anim>
                                    <p:anim calcmode="lin" valueType="num">
                                      <p:cBhvr>
                                        <p:cTn id="4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1" grpId="0"/>
      <p:bldP spid="1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337094" y="493059"/>
            <a:ext cx="15577482" cy="9444237"/>
            <a:chOff x="0" y="0"/>
            <a:chExt cx="4102711" cy="2487371"/>
          </a:xfrm>
        </p:grpSpPr>
        <p:sp>
          <p:nvSpPr>
            <p:cNvPr id="61" name="Freeform 61"/>
            <p:cNvSpPr/>
            <p:nvPr/>
          </p:nvSpPr>
          <p:spPr>
            <a:xfrm>
              <a:off x="0" y="0"/>
              <a:ext cx="4102711" cy="2487371"/>
            </a:xfrm>
            <a:custGeom>
              <a:avLst/>
              <a:gdLst/>
              <a:ahLst/>
              <a:cxnLst/>
              <a:rect l="l" t="t" r="r" b="b"/>
              <a:pathLst>
                <a:path w="4102711" h="2487371">
                  <a:moveTo>
                    <a:pt x="9940" y="0"/>
                  </a:moveTo>
                  <a:lnTo>
                    <a:pt x="4092771" y="0"/>
                  </a:lnTo>
                  <a:cubicBezTo>
                    <a:pt x="4098261" y="0"/>
                    <a:pt x="4102711" y="4450"/>
                    <a:pt x="4102711" y="9940"/>
                  </a:cubicBezTo>
                  <a:lnTo>
                    <a:pt x="4102711" y="2477431"/>
                  </a:lnTo>
                  <a:cubicBezTo>
                    <a:pt x="4102711" y="2482921"/>
                    <a:pt x="4098261" y="2487371"/>
                    <a:pt x="4092771" y="2487371"/>
                  </a:cubicBezTo>
                  <a:lnTo>
                    <a:pt x="9940" y="2487371"/>
                  </a:lnTo>
                  <a:cubicBezTo>
                    <a:pt x="4450" y="2487371"/>
                    <a:pt x="0" y="2482921"/>
                    <a:pt x="0" y="2477431"/>
                  </a:cubicBezTo>
                  <a:lnTo>
                    <a:pt x="0" y="9940"/>
                  </a:lnTo>
                  <a:cubicBezTo>
                    <a:pt x="0" y="4450"/>
                    <a:pt x="4450" y="0"/>
                    <a:pt x="9940"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02711" cy="251594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grpSp>
        <p:nvGrpSpPr>
          <p:cNvPr id="93" name="Group 93"/>
          <p:cNvGrpSpPr/>
          <p:nvPr/>
        </p:nvGrpSpPr>
        <p:grpSpPr>
          <a:xfrm>
            <a:off x="594866" y="1690137"/>
            <a:ext cx="1232729" cy="7134324"/>
            <a:chOff x="0" y="0"/>
            <a:chExt cx="1643639" cy="9512432"/>
          </a:xfrm>
        </p:grpSpPr>
        <p:sp>
          <p:nvSpPr>
            <p:cNvPr id="94" name="TextBox 9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3" name="TextBox 103"/>
          <p:cNvSpPr txBox="1"/>
          <p:nvPr/>
        </p:nvSpPr>
        <p:spPr>
          <a:xfrm>
            <a:off x="1655145" y="642317"/>
            <a:ext cx="13992088" cy="504825"/>
          </a:xfrm>
          <a:prstGeom prst="rect">
            <a:avLst/>
          </a:prstGeom>
        </p:spPr>
        <p:txBody>
          <a:bodyPr lIns="0" tIns="0" rIns="0" bIns="0" rtlCol="0" anchor="t">
            <a:spAutoFit/>
          </a:bodyPr>
          <a:lstStyle/>
          <a:p>
            <a:pPr marL="647698" lvl="1" indent="-323849" algn="just">
              <a:lnSpc>
                <a:spcPts val="4199"/>
              </a:lnSpc>
              <a:spcBef>
                <a:spcPct val="0"/>
              </a:spcBef>
              <a:buFont typeface="Arial"/>
              <a:buChar char="•"/>
            </a:pPr>
            <a:r>
              <a:rPr lang="en-US" sz="2999" dirty="0" err="1">
                <a:solidFill>
                  <a:srgbClr val="503D36"/>
                </a:solidFill>
                <a:latin typeface="Sniglet"/>
                <a:ea typeface="Sniglet"/>
                <a:cs typeface="Sniglet"/>
                <a:sym typeface="Sniglet"/>
              </a:rPr>
              <a:t>Bảng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tính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toán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giữa</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tới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a:t>
            </a:r>
          </a:p>
        </p:txBody>
      </p:sp>
      <p:sp>
        <p:nvSpPr>
          <p:cNvPr id="104" name="Freeform 104"/>
          <p:cNvSpPr/>
          <p:nvPr/>
        </p:nvSpPr>
        <p:spPr>
          <a:xfrm>
            <a:off x="3052263" y="1355934"/>
            <a:ext cx="11197853" cy="5050829"/>
          </a:xfrm>
          <a:custGeom>
            <a:avLst/>
            <a:gdLst/>
            <a:ahLst/>
            <a:cxnLst/>
            <a:rect l="l" t="t" r="r" b="b"/>
            <a:pathLst>
              <a:path w="11197853" h="5050829">
                <a:moveTo>
                  <a:pt x="0" y="0"/>
                </a:moveTo>
                <a:lnTo>
                  <a:pt x="11197853" y="0"/>
                </a:lnTo>
                <a:lnTo>
                  <a:pt x="11197853" y="5050829"/>
                </a:lnTo>
                <a:lnTo>
                  <a:pt x="0" y="5050829"/>
                </a:lnTo>
                <a:lnTo>
                  <a:pt x="0" y="0"/>
                </a:lnTo>
                <a:close/>
              </a:path>
            </a:pathLst>
          </a:custGeom>
          <a:blipFill>
            <a:blip r:embed="rId6"/>
            <a:stretch>
              <a:fillRect l="-1439" r="-1683"/>
            </a:stretch>
          </a:blipFill>
        </p:spPr>
      </p:sp>
      <p:sp>
        <p:nvSpPr>
          <p:cNvPr id="105" name="TextBox 105"/>
          <p:cNvSpPr txBox="1"/>
          <p:nvPr/>
        </p:nvSpPr>
        <p:spPr>
          <a:xfrm>
            <a:off x="1827595" y="6691572"/>
            <a:ext cx="14465637" cy="2040890"/>
          </a:xfrm>
          <a:prstGeom prst="rect">
            <a:avLst/>
          </a:prstGeom>
        </p:spPr>
        <p:txBody>
          <a:bodyPr lIns="0" tIns="0" rIns="0" bIns="0" rtlCol="0" anchor="t">
            <a:spAutoFit/>
          </a:bodyPr>
          <a:lstStyle/>
          <a:p>
            <a:pPr marL="626109" lvl="1" indent="-313054" algn="l">
              <a:lnSpc>
                <a:spcPts val="4059"/>
              </a:lnSpc>
              <a:spcBef>
                <a:spcPct val="0"/>
              </a:spcBef>
              <a:buFont typeface="Arial"/>
              <a:buChar char="•"/>
            </a:pPr>
            <a:r>
              <a:rPr lang="en-US" sz="2899" dirty="0" err="1">
                <a:solidFill>
                  <a:srgbClr val="503D36"/>
                </a:solidFill>
                <a:latin typeface="Sniglet"/>
                <a:ea typeface="Sniglet"/>
                <a:cs typeface="Sniglet"/>
                <a:sym typeface="Sniglet"/>
              </a:rPr>
              <a:t>Kết</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quả</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phân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ban </a:t>
            </a:r>
            <a:r>
              <a:rPr lang="en-US" sz="2899" dirty="0" err="1">
                <a:solidFill>
                  <a:srgbClr val="503D36"/>
                </a:solidFill>
                <a:latin typeface="Sniglet"/>
                <a:ea typeface="Sniglet"/>
                <a:cs typeface="Sniglet"/>
                <a:sym typeface="Sniglet"/>
              </a:rPr>
              <a:t>đầu</a:t>
            </a:r>
            <a:r>
              <a:rPr lang="en-US" sz="2899" dirty="0">
                <a:solidFill>
                  <a:srgbClr val="503D36"/>
                </a:solidFill>
                <a:latin typeface="Sniglet"/>
                <a:ea typeface="Sniglet"/>
                <a:cs typeface="Sniglet"/>
                <a:sym typeface="Sniglet"/>
              </a:rPr>
              <a:t>:</a:t>
            </a:r>
          </a:p>
          <a:p>
            <a:pPr algn="l">
              <a:lnSpc>
                <a:spcPts val="4059"/>
              </a:lnSpc>
              <a:spcBef>
                <a:spcPct val="0"/>
              </a:spcBef>
            </a:pP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A1): A1, A2, C1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B1): B1,C2, A3, B2, B3</a:t>
            </a:r>
          </a:p>
          <a:p>
            <a:pPr algn="l">
              <a:lnSpc>
                <a:spcPts val="4059"/>
              </a:lnSpc>
              <a:spcBef>
                <a:spcPct val="0"/>
              </a:spcBef>
            </a:pPr>
            <a:endParaRPr lang="en-US" sz="2899" dirty="0">
              <a:solidFill>
                <a:srgbClr val="503D36"/>
              </a:solidFill>
              <a:latin typeface="Sniglet"/>
              <a:ea typeface="Sniglet"/>
              <a:cs typeface="Sniglet"/>
              <a:sym typeface="Sniglet"/>
            </a:endParaRPr>
          </a:p>
          <a:p>
            <a:pPr algn="ctr">
              <a:lnSpc>
                <a:spcPts val="4059"/>
              </a:lnSpc>
              <a:spcBef>
                <a:spcPct val="0"/>
              </a:spcBef>
            </a:pPr>
            <a:endParaRPr lang="en-US" sz="2899" dirty="0">
              <a:solidFill>
                <a:srgbClr val="503D36"/>
              </a:solidFill>
              <a:latin typeface="Sniglet"/>
              <a:ea typeface="Sniglet"/>
              <a:cs typeface="Sniglet"/>
              <a:sym typeface="Sniglet"/>
            </a:endParaRPr>
          </a:p>
        </p:txBody>
      </p:sp>
      <p:sp>
        <p:nvSpPr>
          <p:cNvPr id="106" name="TextBox 106"/>
          <p:cNvSpPr txBox="1"/>
          <p:nvPr/>
        </p:nvSpPr>
        <p:spPr>
          <a:xfrm>
            <a:off x="1803404" y="7971612"/>
            <a:ext cx="14465637" cy="1012190"/>
          </a:xfrm>
          <a:prstGeom prst="rect">
            <a:avLst/>
          </a:prstGeom>
        </p:spPr>
        <p:txBody>
          <a:bodyPr lIns="0" tIns="0" rIns="0" bIns="0" rtlCol="0" anchor="t">
            <a:spAutoFit/>
          </a:bodyPr>
          <a:lstStyle/>
          <a:p>
            <a:pPr marL="626109" lvl="1" indent="-313054" algn="l">
              <a:lnSpc>
                <a:spcPts val="4059"/>
              </a:lnSpc>
              <a:buFont typeface="Arial"/>
              <a:buChar char="•"/>
            </a:pP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thuộc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trên</a:t>
            </a:r>
            <a:r>
              <a:rPr lang="en-US" sz="2899" dirty="0">
                <a:solidFill>
                  <a:srgbClr val="503D36"/>
                </a:solidFill>
                <a:latin typeface="Sniglet"/>
                <a:ea typeface="Sniglet"/>
                <a:cs typeface="Sniglet"/>
                <a:sym typeface="Sniglet"/>
              </a:rPr>
              <a:t> </a:t>
            </a:r>
          </a:p>
          <a:p>
            <a:pPr algn="ctr">
              <a:lnSpc>
                <a:spcPts val="4059"/>
              </a:lnSpc>
              <a:spcBef>
                <a:spcPct val="0"/>
              </a:spcBef>
            </a:pP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 Cost1 = 5 + 9 = 14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 Cost2 = 7 + 5 + 5 + 2 = 19</a:t>
            </a:r>
          </a:p>
        </p:txBody>
      </p:sp>
      <p:sp>
        <p:nvSpPr>
          <p:cNvPr id="107" name="TextBox 107"/>
          <p:cNvSpPr txBox="1"/>
          <p:nvPr/>
        </p:nvSpPr>
        <p:spPr>
          <a:xfrm>
            <a:off x="1827595" y="9225199"/>
            <a:ext cx="14465637" cy="497840"/>
          </a:xfrm>
          <a:prstGeom prst="rect">
            <a:avLst/>
          </a:prstGeom>
        </p:spPr>
        <p:txBody>
          <a:bodyPr lIns="0" tIns="0" rIns="0" bIns="0" rtlCol="0" anchor="t">
            <a:spAutoFit/>
          </a:bodyPr>
          <a:lstStyle/>
          <a:p>
            <a:pPr marL="626109" lvl="1" indent="-313054" algn="l">
              <a:lnSpc>
                <a:spcPts val="4059"/>
              </a:lnSpc>
              <a:spcBef>
                <a:spcPct val="0"/>
              </a:spcBef>
              <a:buFont typeface="Arial"/>
              <a:buChar char="•"/>
            </a:pP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ban </a:t>
            </a:r>
            <a:r>
              <a:rPr lang="en-US" sz="2899" dirty="0" err="1">
                <a:solidFill>
                  <a:srgbClr val="503D36"/>
                </a:solidFill>
                <a:latin typeface="Sniglet"/>
                <a:ea typeface="Sniglet"/>
                <a:cs typeface="Sniglet"/>
                <a:sym typeface="Sniglet"/>
              </a:rPr>
              <a:t>đầu</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Cost1 + Cost2 = 33</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down)">
                                      <p:cBhvr>
                                        <p:cTn id="14" dur="500"/>
                                        <p:tgtEl>
                                          <p:spTgt spid="10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1000"/>
                                        <p:tgtEl>
                                          <p:spTgt spid="105"/>
                                        </p:tgtEl>
                                      </p:cBhvr>
                                    </p:animEffect>
                                    <p:anim calcmode="lin" valueType="num">
                                      <p:cBhvr>
                                        <p:cTn id="20" dur="1000" fill="hold"/>
                                        <p:tgtEl>
                                          <p:spTgt spid="105"/>
                                        </p:tgtEl>
                                        <p:attrNameLst>
                                          <p:attrName>ppt_x</p:attrName>
                                        </p:attrNameLst>
                                      </p:cBhvr>
                                      <p:tavLst>
                                        <p:tav tm="0">
                                          <p:val>
                                            <p:strVal val="#ppt_x"/>
                                          </p:val>
                                        </p:tav>
                                        <p:tav tm="100000">
                                          <p:val>
                                            <p:strVal val="#ppt_x"/>
                                          </p:val>
                                        </p:tav>
                                      </p:tavLst>
                                    </p:anim>
                                    <p:anim calcmode="lin" valueType="num">
                                      <p:cBhvr>
                                        <p:cTn id="21"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1000"/>
                                        <p:tgtEl>
                                          <p:spTgt spid="106"/>
                                        </p:tgtEl>
                                      </p:cBhvr>
                                    </p:animEffect>
                                    <p:anim calcmode="lin" valueType="num">
                                      <p:cBhvr>
                                        <p:cTn id="27" dur="1000" fill="hold"/>
                                        <p:tgtEl>
                                          <p:spTgt spid="106"/>
                                        </p:tgtEl>
                                        <p:attrNameLst>
                                          <p:attrName>ppt_x</p:attrName>
                                        </p:attrNameLst>
                                      </p:cBhvr>
                                      <p:tavLst>
                                        <p:tav tm="0">
                                          <p:val>
                                            <p:strVal val="#ppt_x"/>
                                          </p:val>
                                        </p:tav>
                                        <p:tav tm="100000">
                                          <p:val>
                                            <p:strVal val="#ppt_x"/>
                                          </p:val>
                                        </p:tav>
                                      </p:tavLst>
                                    </p:anim>
                                    <p:anim calcmode="lin" valueType="num">
                                      <p:cBhvr>
                                        <p:cTn id="28"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1000"/>
                                        <p:tgtEl>
                                          <p:spTgt spid="107"/>
                                        </p:tgtEl>
                                      </p:cBhvr>
                                    </p:animEffect>
                                    <p:anim calcmode="lin" valueType="num">
                                      <p:cBhvr>
                                        <p:cTn id="34" dur="1000" fill="hold"/>
                                        <p:tgtEl>
                                          <p:spTgt spid="107"/>
                                        </p:tgtEl>
                                        <p:attrNameLst>
                                          <p:attrName>ppt_x</p:attrName>
                                        </p:attrNameLst>
                                      </p:cBhvr>
                                      <p:tavLst>
                                        <p:tav tm="0">
                                          <p:val>
                                            <p:strVal val="#ppt_x"/>
                                          </p:val>
                                        </p:tav>
                                        <p:tav tm="100000">
                                          <p:val>
                                            <p:strVal val="#ppt_x"/>
                                          </p:val>
                                        </p:tav>
                                      </p:tavLst>
                                    </p:anim>
                                    <p:anim calcmode="lin" valueType="num">
                                      <p:cBhvr>
                                        <p:cTn id="3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106" grpId="0"/>
      <p:bldP spid="10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173242" y="496298"/>
            <a:ext cx="15577482" cy="9405198"/>
            <a:chOff x="0" y="0"/>
            <a:chExt cx="4102711" cy="2477089"/>
          </a:xfrm>
        </p:grpSpPr>
        <p:sp>
          <p:nvSpPr>
            <p:cNvPr id="61" name="Freeform 61"/>
            <p:cNvSpPr/>
            <p:nvPr/>
          </p:nvSpPr>
          <p:spPr>
            <a:xfrm>
              <a:off x="0" y="0"/>
              <a:ext cx="4102711" cy="2477089"/>
            </a:xfrm>
            <a:custGeom>
              <a:avLst/>
              <a:gdLst/>
              <a:ahLst/>
              <a:cxnLst/>
              <a:rect l="l" t="t" r="r" b="b"/>
              <a:pathLst>
                <a:path w="4102711" h="2477089">
                  <a:moveTo>
                    <a:pt x="9940" y="0"/>
                  </a:moveTo>
                  <a:lnTo>
                    <a:pt x="4092771" y="0"/>
                  </a:lnTo>
                  <a:cubicBezTo>
                    <a:pt x="4098261" y="0"/>
                    <a:pt x="4102711" y="4450"/>
                    <a:pt x="4102711" y="9940"/>
                  </a:cubicBezTo>
                  <a:lnTo>
                    <a:pt x="4102711" y="2467149"/>
                  </a:lnTo>
                  <a:cubicBezTo>
                    <a:pt x="4102711" y="2472639"/>
                    <a:pt x="4098261" y="2477089"/>
                    <a:pt x="4092771" y="2477089"/>
                  </a:cubicBezTo>
                  <a:lnTo>
                    <a:pt x="9940" y="2477089"/>
                  </a:lnTo>
                  <a:cubicBezTo>
                    <a:pt x="4450" y="2477089"/>
                    <a:pt x="0" y="2472639"/>
                    <a:pt x="0" y="2467149"/>
                  </a:cubicBezTo>
                  <a:lnTo>
                    <a:pt x="0" y="9940"/>
                  </a:lnTo>
                  <a:cubicBezTo>
                    <a:pt x="0" y="4450"/>
                    <a:pt x="4450" y="0"/>
                    <a:pt x="9940"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02711" cy="2505664"/>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grpSp>
        <p:nvGrpSpPr>
          <p:cNvPr id="93" name="Group 93"/>
          <p:cNvGrpSpPr/>
          <p:nvPr/>
        </p:nvGrpSpPr>
        <p:grpSpPr>
          <a:xfrm>
            <a:off x="594866" y="1690137"/>
            <a:ext cx="1232729" cy="7134324"/>
            <a:chOff x="0" y="0"/>
            <a:chExt cx="1643639" cy="9512432"/>
          </a:xfrm>
        </p:grpSpPr>
        <p:sp>
          <p:nvSpPr>
            <p:cNvPr id="94" name="TextBox 9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3" name="TextBox 103"/>
          <p:cNvSpPr txBox="1"/>
          <p:nvPr/>
        </p:nvSpPr>
        <p:spPr>
          <a:xfrm>
            <a:off x="3207471" y="2298504"/>
            <a:ext cx="7837262" cy="306959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A1   = 5 </a:t>
            </a:r>
          </a:p>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C1  = 4 </a:t>
            </a:r>
          </a:p>
          <a:p>
            <a:pPr algn="l">
              <a:lnSpc>
                <a:spcPts val="4059"/>
              </a:lnSpc>
            </a:pPr>
            <a:r>
              <a:rPr lang="en-US" sz="2899" dirty="0">
                <a:solidFill>
                  <a:srgbClr val="503D36"/>
                </a:solidFill>
                <a:latin typeface="Sniglet"/>
                <a:ea typeface="Sniglet"/>
                <a:cs typeface="Sniglet"/>
                <a:sym typeface="Sniglet"/>
              </a:rPr>
              <a:t>   +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 Cost1_new = 9 </a:t>
            </a:r>
          </a:p>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Giả</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sử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với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 </a:t>
            </a:r>
            <a:r>
              <a:rPr lang="en-US" sz="2899" dirty="0" err="1">
                <a:solidFill>
                  <a:srgbClr val="503D36"/>
                </a:solidFill>
                <a:latin typeface="Sniglet"/>
                <a:ea typeface="Sniglet"/>
                <a:cs typeface="Sniglet"/>
                <a:sym typeface="Sniglet"/>
              </a:rPr>
              <a:t>vẫn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giữ</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nguyên</a:t>
            </a:r>
            <a:r>
              <a:rPr lang="en-US" sz="2899" dirty="0">
                <a:solidFill>
                  <a:srgbClr val="503D36"/>
                </a:solidFill>
                <a:latin typeface="Sniglet"/>
                <a:ea typeface="Sniglet"/>
                <a:cs typeface="Sniglet"/>
                <a:sym typeface="Sniglet"/>
              </a:rPr>
              <a:t> </a:t>
            </a:r>
          </a:p>
          <a:p>
            <a:pPr algn="l">
              <a:lnSpc>
                <a:spcPts val="4059"/>
              </a:lnSpc>
            </a:pP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B1 ) ( Cost2 = 19 ) </a:t>
            </a:r>
          </a:p>
          <a:p>
            <a:pPr algn="l">
              <a:lnSpc>
                <a:spcPts val="4059"/>
              </a:lnSpc>
              <a:spcBef>
                <a:spcPct val="0"/>
              </a:spcBef>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TotalCost_new</a:t>
            </a:r>
            <a:r>
              <a:rPr lang="en-US" sz="2899" dirty="0">
                <a:solidFill>
                  <a:srgbClr val="503D36"/>
                </a:solidFill>
                <a:latin typeface="Sniglet"/>
                <a:ea typeface="Sniglet"/>
                <a:cs typeface="Sniglet"/>
                <a:sym typeface="Sniglet"/>
              </a:rPr>
              <a:t> = 9 + 19 = 28</a:t>
            </a:r>
          </a:p>
        </p:txBody>
      </p:sp>
      <p:sp>
        <p:nvSpPr>
          <p:cNvPr id="104" name="TextBox 104"/>
          <p:cNvSpPr txBox="1"/>
          <p:nvPr/>
        </p:nvSpPr>
        <p:spPr>
          <a:xfrm>
            <a:off x="10054442" y="2537784"/>
            <a:ext cx="6588069" cy="1012190"/>
          </a:xfrm>
          <a:prstGeom prst="rect">
            <a:avLst/>
          </a:prstGeom>
        </p:spPr>
        <p:txBody>
          <a:bodyPr lIns="0" tIns="0" rIns="0" bIns="0" rtlCol="0" anchor="t">
            <a:spAutoFit/>
          </a:bodyPr>
          <a:lstStyle/>
          <a:p>
            <a:pPr algn="just">
              <a:lnSpc>
                <a:spcPts val="4059"/>
              </a:lnSpc>
            </a:pPr>
            <a:r>
              <a:rPr lang="en-US" sz="2899" dirty="0">
                <a:solidFill>
                  <a:srgbClr val="503D36"/>
                </a:solidFill>
                <a:latin typeface="Sniglet"/>
                <a:ea typeface="Sniglet"/>
                <a:cs typeface="Sniglet"/>
                <a:sym typeface="Sniglet"/>
              </a:rPr>
              <a:t>=&gt; S = </a:t>
            </a:r>
            <a:r>
              <a:rPr lang="en-US" sz="2899" dirty="0" err="1">
                <a:solidFill>
                  <a:srgbClr val="503D36"/>
                </a:solidFill>
                <a:latin typeface="Sniglet"/>
                <a:ea typeface="Sniglet"/>
                <a:cs typeface="Sniglet"/>
                <a:sym typeface="Sniglet"/>
              </a:rPr>
              <a:t>TotalCost_new</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a:t>
            </a:r>
          </a:p>
          <a:p>
            <a:pPr algn="just">
              <a:lnSpc>
                <a:spcPts val="4059"/>
              </a:lnSpc>
              <a:spcBef>
                <a:spcPct val="0"/>
              </a:spcBef>
            </a:pP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ban </a:t>
            </a:r>
            <a:r>
              <a:rPr lang="en-US" sz="2899" dirty="0" err="1">
                <a:solidFill>
                  <a:srgbClr val="503D36"/>
                </a:solidFill>
                <a:latin typeface="Sniglet"/>
                <a:ea typeface="Sniglet"/>
                <a:cs typeface="Sniglet"/>
                <a:sym typeface="Sniglet"/>
              </a:rPr>
              <a:t>đầu</a:t>
            </a:r>
            <a:r>
              <a:rPr lang="en-US" sz="2899" dirty="0">
                <a:solidFill>
                  <a:srgbClr val="503D36"/>
                </a:solidFill>
                <a:latin typeface="Sniglet"/>
                <a:ea typeface="Sniglet"/>
                <a:cs typeface="Sniglet"/>
                <a:sym typeface="Sniglet"/>
              </a:rPr>
              <a:t> ) = 28 – 33 = -5 &lt; 0</a:t>
            </a:r>
          </a:p>
        </p:txBody>
      </p:sp>
      <p:sp>
        <p:nvSpPr>
          <p:cNvPr id="105" name="TextBox 105"/>
          <p:cNvSpPr txBox="1"/>
          <p:nvPr/>
        </p:nvSpPr>
        <p:spPr>
          <a:xfrm>
            <a:off x="10054442" y="3926552"/>
            <a:ext cx="6419988" cy="1012190"/>
          </a:xfrm>
          <a:prstGeom prst="rect">
            <a:avLst/>
          </a:prstGeom>
        </p:spPr>
        <p:txBody>
          <a:bodyPr lIns="0" tIns="0" rIns="0" bIns="0" rtlCol="0" anchor="t">
            <a:spAutoFit/>
          </a:bodyPr>
          <a:lstStyle/>
          <a:p>
            <a:pPr algn="l">
              <a:lnSpc>
                <a:spcPts val="4059"/>
              </a:lnSpc>
              <a:spcBef>
                <a:spcPct val="0"/>
              </a:spcBef>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A2 .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28</a:t>
            </a:r>
          </a:p>
        </p:txBody>
      </p:sp>
      <p:sp>
        <p:nvSpPr>
          <p:cNvPr id="106" name="TextBox 106"/>
          <p:cNvSpPr txBox="1"/>
          <p:nvPr/>
        </p:nvSpPr>
        <p:spPr>
          <a:xfrm>
            <a:off x="1466201" y="659764"/>
            <a:ext cx="14498681" cy="497840"/>
          </a:xfrm>
          <a:prstGeom prst="rect">
            <a:avLst/>
          </a:prstGeom>
        </p:spPr>
        <p:txBody>
          <a:bodyPr lIns="0" tIns="0" rIns="0" bIns="0" rtlCol="0" anchor="t">
            <a:spAutoFit/>
          </a:bodyPr>
          <a:lstStyle/>
          <a:p>
            <a:pPr marL="626109" lvl="1" indent="-313054" algn="l">
              <a:lnSpc>
                <a:spcPts val="4059"/>
              </a:lnSpc>
              <a:spcBef>
                <a:spcPct val="0"/>
              </a:spcBef>
              <a:buFont typeface="Arial"/>
              <a:buChar char="•"/>
            </a:pPr>
            <a:r>
              <a:rPr lang="en-US" sz="2899" dirty="0" err="1">
                <a:solidFill>
                  <a:srgbClr val="503D36"/>
                </a:solidFill>
                <a:latin typeface="Sniglet"/>
                <a:ea typeface="Sniglet"/>
                <a:cs typeface="Sniglet"/>
                <a:sym typeface="Sniglet"/>
              </a:rPr>
              <a:t>Thay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thế</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Medoids</a:t>
            </a:r>
            <a:r>
              <a:rPr lang="en-US" sz="2899" dirty="0">
                <a:solidFill>
                  <a:srgbClr val="503D36"/>
                </a:solidFill>
                <a:latin typeface="Sniglet"/>
                <a:ea typeface="Sniglet"/>
                <a:cs typeface="Sniglet"/>
                <a:sym typeface="Sniglet"/>
              </a:rPr>
              <a:t> :</a:t>
            </a:r>
          </a:p>
        </p:txBody>
      </p:sp>
      <p:sp>
        <p:nvSpPr>
          <p:cNvPr id="107" name="TextBox 107"/>
          <p:cNvSpPr txBox="1"/>
          <p:nvPr/>
        </p:nvSpPr>
        <p:spPr>
          <a:xfrm>
            <a:off x="2143830" y="1219638"/>
            <a:ext cx="14149403" cy="1012190"/>
          </a:xfrm>
          <a:prstGeom prst="rect">
            <a:avLst/>
          </a:prstGeom>
        </p:spPr>
        <p:txBody>
          <a:bodyPr lIns="0" tIns="0" rIns="0" bIns="0" rtlCol="0" anchor="t">
            <a:spAutoFit/>
          </a:bodyPr>
          <a:lstStyle/>
          <a:p>
            <a:pPr marL="626109" lvl="1" indent="-313054" algn="just">
              <a:lnSpc>
                <a:spcPts val="4059"/>
              </a:lnSpc>
              <a:buFont typeface="Arial"/>
              <a:buChar char="•"/>
            </a:pPr>
            <a:r>
              <a:rPr lang="en-US" sz="2899" dirty="0" err="1">
                <a:solidFill>
                  <a:srgbClr val="503D36"/>
                </a:solidFill>
                <a:latin typeface="Sniglet"/>
                <a:ea typeface="Sniglet"/>
                <a:cs typeface="Sniglet"/>
                <a:sym typeface="Sniglet"/>
              </a:rPr>
              <a:t>Thử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hoán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đổi</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thành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thay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thế</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tại</a:t>
            </a:r>
            <a:r>
              <a:rPr lang="en-US" sz="2899" dirty="0">
                <a:solidFill>
                  <a:srgbClr val="503D36"/>
                </a:solidFill>
                <a:latin typeface="Sniglet"/>
                <a:ea typeface="Sniglet"/>
                <a:cs typeface="Sniglet"/>
                <a:sym typeface="Sniglet"/>
              </a:rPr>
              <a:t> (A1)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p>
          <a:p>
            <a:pPr algn="just">
              <a:lnSpc>
                <a:spcPts val="4059"/>
              </a:lnSpc>
              <a:spcBef>
                <a:spcPct val="0"/>
              </a:spcBef>
            </a:pPr>
            <a:r>
              <a:rPr lang="en-US" sz="2899" dirty="0">
                <a:solidFill>
                  <a:srgbClr val="503D36"/>
                </a:solidFill>
                <a:latin typeface="Sniglet"/>
                <a:ea typeface="Sniglet"/>
                <a:cs typeface="Sniglet"/>
                <a:sym typeface="Sniglet"/>
              </a:rPr>
              <a:t>        Sau </a:t>
            </a:r>
            <a:r>
              <a:rPr lang="en-US" sz="2899" dirty="0" err="1">
                <a:solidFill>
                  <a:srgbClr val="503D36"/>
                </a:solidFill>
                <a:latin typeface="Sniglet"/>
                <a:ea typeface="Sniglet"/>
                <a:cs typeface="Sniglet"/>
                <a:sym typeface="Sniglet"/>
              </a:rPr>
              <a:t>khi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hoán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đối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diện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cho</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p>
        </p:txBody>
      </p:sp>
      <p:sp>
        <p:nvSpPr>
          <p:cNvPr id="108" name="TextBox 108"/>
          <p:cNvSpPr txBox="1"/>
          <p:nvPr/>
        </p:nvSpPr>
        <p:spPr>
          <a:xfrm>
            <a:off x="2143830" y="5558594"/>
            <a:ext cx="14149403" cy="1012190"/>
          </a:xfrm>
          <a:prstGeom prst="rect">
            <a:avLst/>
          </a:prstGeom>
        </p:spPr>
        <p:txBody>
          <a:bodyPr lIns="0" tIns="0" rIns="0" bIns="0" rtlCol="0" anchor="t">
            <a:spAutoFit/>
          </a:bodyPr>
          <a:lstStyle/>
          <a:p>
            <a:pPr marL="626109" lvl="1" indent="-313054" algn="just">
              <a:lnSpc>
                <a:spcPts val="4059"/>
              </a:lnSpc>
              <a:spcBef>
                <a:spcPct val="0"/>
              </a:spcBef>
              <a:buFont typeface="Arial"/>
              <a:buChar char="•"/>
            </a:pPr>
            <a:r>
              <a:rPr lang="en-US" sz="2899" dirty="0" err="1">
                <a:solidFill>
                  <a:srgbClr val="503D36"/>
                </a:solidFill>
                <a:latin typeface="Sniglet"/>
                <a:ea typeface="Sniglet"/>
                <a:cs typeface="Sniglet"/>
                <a:sym typeface="Sniglet"/>
              </a:rPr>
              <a:t>Thử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hoán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đổi</a:t>
            </a:r>
            <a:r>
              <a:rPr lang="en-US" sz="2899" dirty="0">
                <a:solidFill>
                  <a:srgbClr val="503D36"/>
                </a:solidFill>
                <a:latin typeface="Sniglet"/>
                <a:ea typeface="Sniglet"/>
                <a:cs typeface="Sniglet"/>
                <a:sym typeface="Sniglet"/>
              </a:rPr>
              <a:t> C1 </a:t>
            </a:r>
            <a:r>
              <a:rPr lang="en-US" sz="2899" dirty="0" err="1">
                <a:solidFill>
                  <a:srgbClr val="503D36"/>
                </a:solidFill>
                <a:latin typeface="Sniglet"/>
                <a:ea typeface="Sniglet"/>
                <a:cs typeface="Sniglet"/>
                <a:sym typeface="Sniglet"/>
              </a:rPr>
              <a:t>thành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thành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thay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thế</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tại</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Sau </a:t>
            </a:r>
            <a:r>
              <a:rPr lang="en-US" sz="2899" dirty="0" err="1">
                <a:solidFill>
                  <a:srgbClr val="503D36"/>
                </a:solidFill>
                <a:latin typeface="Sniglet"/>
                <a:ea typeface="Sniglet"/>
                <a:cs typeface="Sniglet"/>
                <a:sym typeface="Sniglet"/>
              </a:rPr>
              <a:t>khi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hoán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đối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diện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C1 , </a:t>
            </a: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cho</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a:t>
            </a:r>
          </a:p>
        </p:txBody>
      </p:sp>
      <p:sp>
        <p:nvSpPr>
          <p:cNvPr id="109" name="TextBox 109"/>
          <p:cNvSpPr txBox="1"/>
          <p:nvPr/>
        </p:nvSpPr>
        <p:spPr>
          <a:xfrm>
            <a:off x="2947077" y="6651327"/>
            <a:ext cx="6196923" cy="358394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C1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A1 = 9</a:t>
            </a:r>
          </a:p>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A2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C1 = 4</a:t>
            </a:r>
          </a:p>
          <a:p>
            <a:pPr algn="l">
              <a:lnSpc>
                <a:spcPts val="4059"/>
              </a:lnSpc>
            </a:pPr>
            <a:r>
              <a:rPr lang="en-US" sz="2899" dirty="0">
                <a:solidFill>
                  <a:srgbClr val="503D36"/>
                </a:solidFill>
                <a:latin typeface="Sniglet"/>
                <a:ea typeface="Sniglet"/>
                <a:cs typeface="Sniglet"/>
                <a:sym typeface="Sniglet"/>
              </a:rPr>
              <a:t>   +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 Cost1_new = 13</a:t>
            </a:r>
          </a:p>
          <a:p>
            <a:pPr algn="l">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Giả</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sử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với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 </a:t>
            </a:r>
            <a:r>
              <a:rPr lang="en-US" sz="2899" dirty="0" err="1">
                <a:solidFill>
                  <a:srgbClr val="503D36"/>
                </a:solidFill>
                <a:latin typeface="Sniglet"/>
                <a:ea typeface="Sniglet"/>
                <a:cs typeface="Sniglet"/>
                <a:sym typeface="Sniglet"/>
              </a:rPr>
              <a:t>vẫn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giữ</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nguyên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B1 ) ( Cost 2 = 19 ) </a:t>
            </a:r>
          </a:p>
          <a:p>
            <a:pPr algn="l">
              <a:lnSpc>
                <a:spcPts val="4059"/>
              </a:lnSpc>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TotalCost_new</a:t>
            </a:r>
            <a:r>
              <a:rPr lang="en-US" sz="2899" dirty="0">
                <a:solidFill>
                  <a:srgbClr val="503D36"/>
                </a:solidFill>
                <a:latin typeface="Sniglet"/>
                <a:ea typeface="Sniglet"/>
                <a:cs typeface="Sniglet"/>
                <a:sym typeface="Sniglet"/>
              </a:rPr>
              <a:t> = 19 + 13 = 32</a:t>
            </a:r>
          </a:p>
          <a:p>
            <a:pPr algn="l">
              <a:lnSpc>
                <a:spcPts val="4059"/>
              </a:lnSpc>
              <a:spcBef>
                <a:spcPct val="0"/>
              </a:spcBef>
            </a:pPr>
            <a:endParaRPr lang="en-US" sz="2899" dirty="0">
              <a:solidFill>
                <a:srgbClr val="503D36"/>
              </a:solidFill>
              <a:latin typeface="Sniglet"/>
              <a:ea typeface="Sniglet"/>
              <a:cs typeface="Sniglet"/>
              <a:sym typeface="Sniglet"/>
            </a:endParaRPr>
          </a:p>
        </p:txBody>
      </p:sp>
      <p:sp>
        <p:nvSpPr>
          <p:cNvPr id="110" name="TextBox 110"/>
          <p:cNvSpPr txBox="1"/>
          <p:nvPr/>
        </p:nvSpPr>
        <p:spPr>
          <a:xfrm>
            <a:off x="9873244" y="6875584"/>
            <a:ext cx="6588069" cy="1012190"/>
          </a:xfrm>
          <a:prstGeom prst="rect">
            <a:avLst/>
          </a:prstGeom>
        </p:spPr>
        <p:txBody>
          <a:bodyPr lIns="0" tIns="0" rIns="0" bIns="0" rtlCol="0" anchor="t">
            <a:spAutoFit/>
          </a:bodyPr>
          <a:lstStyle/>
          <a:p>
            <a:pPr algn="just">
              <a:lnSpc>
                <a:spcPts val="4059"/>
              </a:lnSpc>
              <a:spcBef>
                <a:spcPct val="0"/>
              </a:spcBef>
            </a:pPr>
            <a:r>
              <a:rPr lang="en-US" sz="2899" dirty="0">
                <a:solidFill>
                  <a:srgbClr val="503D36"/>
                </a:solidFill>
                <a:latin typeface="Sniglet"/>
                <a:ea typeface="Sniglet"/>
                <a:cs typeface="Sniglet"/>
                <a:sym typeface="Sniglet"/>
              </a:rPr>
              <a:t>=&gt; S = </a:t>
            </a:r>
            <a:r>
              <a:rPr lang="en-US" sz="2899" dirty="0" err="1">
                <a:solidFill>
                  <a:srgbClr val="503D36"/>
                </a:solidFill>
                <a:latin typeface="Sniglet"/>
                <a:ea typeface="Sniglet"/>
                <a:cs typeface="Sniglet"/>
                <a:sym typeface="Sniglet"/>
              </a:rPr>
              <a:t>TotalCost_new</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33 – 28 = 5 &gt; 0</a:t>
            </a:r>
          </a:p>
        </p:txBody>
      </p:sp>
      <p:sp>
        <p:nvSpPr>
          <p:cNvPr id="111" name="TextBox 111"/>
          <p:cNvSpPr txBox="1"/>
          <p:nvPr/>
        </p:nvSpPr>
        <p:spPr>
          <a:xfrm>
            <a:off x="9873244" y="8192574"/>
            <a:ext cx="6831106" cy="204089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1 </a:t>
            </a:r>
            <a:r>
              <a:rPr lang="en-US" sz="2899" dirty="0" err="1">
                <a:solidFill>
                  <a:srgbClr val="503D36"/>
                </a:solidFill>
                <a:latin typeface="Sniglet"/>
                <a:ea typeface="Sniglet"/>
                <a:cs typeface="Sniglet"/>
                <a:sym typeface="Sniglet"/>
              </a:rPr>
              <a:t>không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thay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đổi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vẫn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A2 )</a:t>
            </a:r>
          </a:p>
          <a:p>
            <a:pPr algn="l">
              <a:lnSpc>
                <a:spcPts val="4059"/>
              </a:lnSpc>
            </a:pP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 28 </a:t>
            </a:r>
          </a:p>
          <a:p>
            <a:pPr algn="l">
              <a:lnSpc>
                <a:spcPts val="4059"/>
              </a:lnSpc>
              <a:spcBef>
                <a:spcPct val="0"/>
              </a:spcBef>
            </a:pPr>
            <a:endParaRPr lang="en-US" sz="2899" dirty="0">
              <a:solidFill>
                <a:srgbClr val="503D36"/>
              </a:solidFill>
              <a:latin typeface="Sniglet"/>
              <a:ea typeface="Sniglet"/>
              <a:cs typeface="Sniglet"/>
              <a:sym typeface="Sniglet"/>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inVertical)">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fill="hold"/>
                                        <p:tgtEl>
                                          <p:spTgt spid="107"/>
                                        </p:tgtEl>
                                        <p:attrNameLst>
                                          <p:attrName>ppt_x</p:attrName>
                                        </p:attrNameLst>
                                      </p:cBhvr>
                                      <p:tavLst>
                                        <p:tav tm="0">
                                          <p:val>
                                            <p:strVal val="#ppt_x"/>
                                          </p:val>
                                        </p:tav>
                                        <p:tav tm="100000">
                                          <p:val>
                                            <p:strVal val="#ppt_x"/>
                                          </p:val>
                                        </p:tav>
                                      </p:tavLst>
                                    </p:anim>
                                    <p:anim calcmode="lin" valueType="num">
                                      <p:cBhvr additive="base">
                                        <p:cTn id="13"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1000"/>
                                        <p:tgtEl>
                                          <p:spTgt spid="104"/>
                                        </p:tgtEl>
                                      </p:cBhvr>
                                    </p:animEffect>
                                    <p:anim calcmode="lin" valueType="num">
                                      <p:cBhvr>
                                        <p:cTn id="26" dur="1000" fill="hold"/>
                                        <p:tgtEl>
                                          <p:spTgt spid="104"/>
                                        </p:tgtEl>
                                        <p:attrNameLst>
                                          <p:attrName>ppt_x</p:attrName>
                                        </p:attrNameLst>
                                      </p:cBhvr>
                                      <p:tavLst>
                                        <p:tav tm="0">
                                          <p:val>
                                            <p:strVal val="#ppt_x"/>
                                          </p:val>
                                        </p:tav>
                                        <p:tav tm="100000">
                                          <p:val>
                                            <p:strVal val="#ppt_x"/>
                                          </p:val>
                                        </p:tav>
                                      </p:tavLst>
                                    </p:anim>
                                    <p:anim calcmode="lin" valueType="num">
                                      <p:cBhvr>
                                        <p:cTn id="27"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1000"/>
                                        <p:tgtEl>
                                          <p:spTgt spid="105"/>
                                        </p:tgtEl>
                                      </p:cBhvr>
                                    </p:animEffect>
                                    <p:anim calcmode="lin" valueType="num">
                                      <p:cBhvr>
                                        <p:cTn id="33" dur="1000" fill="hold"/>
                                        <p:tgtEl>
                                          <p:spTgt spid="105"/>
                                        </p:tgtEl>
                                        <p:attrNameLst>
                                          <p:attrName>ppt_x</p:attrName>
                                        </p:attrNameLst>
                                      </p:cBhvr>
                                      <p:tavLst>
                                        <p:tav tm="0">
                                          <p:val>
                                            <p:strVal val="#ppt_x"/>
                                          </p:val>
                                        </p:tav>
                                        <p:tav tm="100000">
                                          <p:val>
                                            <p:strVal val="#ppt_x"/>
                                          </p:val>
                                        </p:tav>
                                      </p:tavLst>
                                    </p:anim>
                                    <p:anim calcmode="lin" valueType="num">
                                      <p:cBhvr>
                                        <p:cTn id="34"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8">
                                            <p:txEl>
                                              <p:pRg st="0" end="0"/>
                                            </p:txEl>
                                          </p:spTgt>
                                        </p:tgtEl>
                                        <p:attrNameLst>
                                          <p:attrName>style.visibility</p:attrName>
                                        </p:attrNameLst>
                                      </p:cBhvr>
                                      <p:to>
                                        <p:strVal val="visible"/>
                                      </p:to>
                                    </p:set>
                                    <p:animEffect transition="in" filter="fade">
                                      <p:cBhvr>
                                        <p:cTn id="39" dur="500"/>
                                        <p:tgtEl>
                                          <p:spTgt spid="10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1000"/>
                                        <p:tgtEl>
                                          <p:spTgt spid="109"/>
                                        </p:tgtEl>
                                      </p:cBhvr>
                                    </p:animEffect>
                                    <p:anim calcmode="lin" valueType="num">
                                      <p:cBhvr>
                                        <p:cTn id="45" dur="1000" fill="hold"/>
                                        <p:tgtEl>
                                          <p:spTgt spid="109"/>
                                        </p:tgtEl>
                                        <p:attrNameLst>
                                          <p:attrName>ppt_x</p:attrName>
                                        </p:attrNameLst>
                                      </p:cBhvr>
                                      <p:tavLst>
                                        <p:tav tm="0">
                                          <p:val>
                                            <p:strVal val="#ppt_x"/>
                                          </p:val>
                                        </p:tav>
                                        <p:tav tm="100000">
                                          <p:val>
                                            <p:strVal val="#ppt_x"/>
                                          </p:val>
                                        </p:tav>
                                      </p:tavLst>
                                    </p:anim>
                                    <p:anim calcmode="lin" valueType="num">
                                      <p:cBhvr>
                                        <p:cTn id="4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1000"/>
                                        <p:tgtEl>
                                          <p:spTgt spid="110"/>
                                        </p:tgtEl>
                                      </p:cBhvr>
                                    </p:animEffect>
                                    <p:anim calcmode="lin" valueType="num">
                                      <p:cBhvr>
                                        <p:cTn id="52" dur="1000" fill="hold"/>
                                        <p:tgtEl>
                                          <p:spTgt spid="110"/>
                                        </p:tgtEl>
                                        <p:attrNameLst>
                                          <p:attrName>ppt_x</p:attrName>
                                        </p:attrNameLst>
                                      </p:cBhvr>
                                      <p:tavLst>
                                        <p:tav tm="0">
                                          <p:val>
                                            <p:strVal val="#ppt_x"/>
                                          </p:val>
                                        </p:tav>
                                        <p:tav tm="100000">
                                          <p:val>
                                            <p:strVal val="#ppt_x"/>
                                          </p:val>
                                        </p:tav>
                                      </p:tavLst>
                                    </p:anim>
                                    <p:anim calcmode="lin" valueType="num">
                                      <p:cBhvr>
                                        <p:cTn id="53"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11"/>
                                        </p:tgtEl>
                                        <p:attrNameLst>
                                          <p:attrName>style.visibility</p:attrName>
                                        </p:attrNameLst>
                                      </p:cBhvr>
                                      <p:to>
                                        <p:strVal val="visible"/>
                                      </p:to>
                                    </p:set>
                                    <p:animEffect transition="in" filter="fade">
                                      <p:cBhvr>
                                        <p:cTn id="58" dur="1000"/>
                                        <p:tgtEl>
                                          <p:spTgt spid="111"/>
                                        </p:tgtEl>
                                      </p:cBhvr>
                                    </p:animEffect>
                                    <p:anim calcmode="lin" valueType="num">
                                      <p:cBhvr>
                                        <p:cTn id="59" dur="1000" fill="hold"/>
                                        <p:tgtEl>
                                          <p:spTgt spid="111"/>
                                        </p:tgtEl>
                                        <p:attrNameLst>
                                          <p:attrName>ppt_x</p:attrName>
                                        </p:attrNameLst>
                                      </p:cBhvr>
                                      <p:tavLst>
                                        <p:tav tm="0">
                                          <p:val>
                                            <p:strVal val="#ppt_x"/>
                                          </p:val>
                                        </p:tav>
                                        <p:tav tm="100000">
                                          <p:val>
                                            <p:strVal val="#ppt_x"/>
                                          </p:val>
                                        </p:tav>
                                      </p:tavLst>
                                    </p:anim>
                                    <p:anim calcmode="lin" valueType="num">
                                      <p:cBhvr>
                                        <p:cTn id="60"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9" grpId="0"/>
      <p:bldP spid="110" grpId="0"/>
      <p:bldP spid="1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337094" y="493059"/>
            <a:ext cx="15577482" cy="9444237"/>
            <a:chOff x="0" y="0"/>
            <a:chExt cx="4102711" cy="2487371"/>
          </a:xfrm>
        </p:grpSpPr>
        <p:sp>
          <p:nvSpPr>
            <p:cNvPr id="61" name="Freeform 61"/>
            <p:cNvSpPr/>
            <p:nvPr/>
          </p:nvSpPr>
          <p:spPr>
            <a:xfrm>
              <a:off x="0" y="0"/>
              <a:ext cx="4102711" cy="2487371"/>
            </a:xfrm>
            <a:custGeom>
              <a:avLst/>
              <a:gdLst/>
              <a:ahLst/>
              <a:cxnLst/>
              <a:rect l="l" t="t" r="r" b="b"/>
              <a:pathLst>
                <a:path w="4102711" h="2487371">
                  <a:moveTo>
                    <a:pt x="9940" y="0"/>
                  </a:moveTo>
                  <a:lnTo>
                    <a:pt x="4092771" y="0"/>
                  </a:lnTo>
                  <a:cubicBezTo>
                    <a:pt x="4098261" y="0"/>
                    <a:pt x="4102711" y="4450"/>
                    <a:pt x="4102711" y="9940"/>
                  </a:cubicBezTo>
                  <a:lnTo>
                    <a:pt x="4102711" y="2477431"/>
                  </a:lnTo>
                  <a:cubicBezTo>
                    <a:pt x="4102711" y="2482921"/>
                    <a:pt x="4098261" y="2487371"/>
                    <a:pt x="4092771" y="2487371"/>
                  </a:cubicBezTo>
                  <a:lnTo>
                    <a:pt x="9940" y="2487371"/>
                  </a:lnTo>
                  <a:cubicBezTo>
                    <a:pt x="4450" y="2487371"/>
                    <a:pt x="0" y="2482921"/>
                    <a:pt x="0" y="2477431"/>
                  </a:cubicBezTo>
                  <a:lnTo>
                    <a:pt x="0" y="9940"/>
                  </a:lnTo>
                  <a:cubicBezTo>
                    <a:pt x="0" y="4450"/>
                    <a:pt x="4450" y="0"/>
                    <a:pt x="9940"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02711" cy="251594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sp>
        <p:nvSpPr>
          <p:cNvPr id="93" name="Freeform 93"/>
          <p:cNvSpPr/>
          <p:nvPr/>
        </p:nvSpPr>
        <p:spPr>
          <a:xfrm>
            <a:off x="3454989" y="3317993"/>
            <a:ext cx="11341694" cy="5781043"/>
          </a:xfrm>
          <a:custGeom>
            <a:avLst/>
            <a:gdLst/>
            <a:ahLst/>
            <a:cxnLst/>
            <a:rect l="l" t="t" r="r" b="b"/>
            <a:pathLst>
              <a:path w="11341694" h="5781043">
                <a:moveTo>
                  <a:pt x="0" y="0"/>
                </a:moveTo>
                <a:lnTo>
                  <a:pt x="11341693" y="0"/>
                </a:lnTo>
                <a:lnTo>
                  <a:pt x="11341693" y="5781043"/>
                </a:lnTo>
                <a:lnTo>
                  <a:pt x="0" y="5781043"/>
                </a:lnTo>
                <a:lnTo>
                  <a:pt x="0" y="0"/>
                </a:lnTo>
                <a:close/>
              </a:path>
            </a:pathLst>
          </a:custGeom>
          <a:blipFill>
            <a:blip r:embed="rId6"/>
            <a:stretch>
              <a:fillRect/>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4" name="TextBox 104"/>
          <p:cNvSpPr txBox="1"/>
          <p:nvPr/>
        </p:nvSpPr>
        <p:spPr>
          <a:xfrm>
            <a:off x="1671847" y="885275"/>
            <a:ext cx="14638087" cy="1552575"/>
          </a:xfrm>
          <a:prstGeom prst="rect">
            <a:avLst/>
          </a:prstGeom>
        </p:spPr>
        <p:txBody>
          <a:bodyPr lIns="0" tIns="0" rIns="0" bIns="0" rtlCol="0" anchor="t">
            <a:spAutoFit/>
          </a:bodyPr>
          <a:lstStyle/>
          <a:p>
            <a:pPr marL="647698" lvl="1" indent="-323849" algn="just">
              <a:lnSpc>
                <a:spcPts val="4199"/>
              </a:lnSpc>
              <a:spcBef>
                <a:spcPct val="0"/>
              </a:spcBef>
              <a:buFont typeface="Arial"/>
              <a:buChar char="•"/>
            </a:pP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tương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tự</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việc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2 </a:t>
            </a:r>
            <a:r>
              <a:rPr lang="en-US" sz="2999" dirty="0" err="1">
                <a:solidFill>
                  <a:srgbClr val="503D36"/>
                </a:solidFill>
                <a:latin typeface="Sniglet"/>
                <a:ea typeface="Sniglet"/>
                <a:cs typeface="Sniglet"/>
                <a:sym typeface="Sniglet"/>
              </a:rPr>
              <a:t>lần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lượt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thay</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thế</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hiện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tại</a:t>
            </a:r>
            <a:r>
              <a:rPr lang="en-US" sz="2999" dirty="0">
                <a:solidFill>
                  <a:srgbClr val="503D36"/>
                </a:solidFill>
                <a:latin typeface="Sniglet"/>
                <a:ea typeface="Sniglet"/>
                <a:cs typeface="Sniglet"/>
                <a:sym typeface="Sniglet"/>
              </a:rPr>
              <a:t>(B1).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1 ( </a:t>
            </a:r>
            <a:r>
              <a:rPr lang="en-US" sz="2999" dirty="0" err="1">
                <a:solidFill>
                  <a:srgbClr val="503D36"/>
                </a:solidFill>
                <a:latin typeface="Sniglet"/>
                <a:ea typeface="Sniglet"/>
                <a:cs typeface="Sniglet"/>
                <a:sym typeface="Sniglet"/>
              </a:rPr>
              <a:t>vẫn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giữ</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nguyên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A2 , Cost1 = 9 )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TotalCost</a:t>
            </a:r>
            <a:r>
              <a:rPr lang="en-US" sz="2999" dirty="0">
                <a:solidFill>
                  <a:srgbClr val="503D36"/>
                </a:solidFill>
                <a:latin typeface="Sniglet"/>
                <a:ea typeface="Sniglet"/>
                <a:cs typeface="Sniglet"/>
                <a:sym typeface="Sniglet"/>
              </a:rPr>
              <a:t> = 28) . Ta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bảng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tính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toán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sau</a:t>
            </a:r>
            <a:r>
              <a:rPr lang="en-US" sz="2999" dirty="0">
                <a:solidFill>
                  <a:srgbClr val="503D36"/>
                </a:solidFill>
                <a:latin typeface="Sniglet"/>
                <a:ea typeface="Sniglet"/>
                <a:cs typeface="Sniglet"/>
                <a:sym typeface="Sniglet"/>
              </a:rPr>
              <a:t> : </a:t>
            </a:r>
          </a:p>
        </p:txBody>
      </p:sp>
      <p:sp>
        <p:nvSpPr>
          <p:cNvPr id="105" name="TextBox 105"/>
          <p:cNvSpPr txBox="1"/>
          <p:nvPr/>
        </p:nvSpPr>
        <p:spPr>
          <a:xfrm>
            <a:off x="1028700" y="2537784"/>
            <a:ext cx="14465637" cy="497840"/>
          </a:xfrm>
          <a:prstGeom prst="rect">
            <a:avLst/>
          </a:prstGeom>
        </p:spPr>
        <p:txBody>
          <a:bodyPr lIns="0" tIns="0" rIns="0" bIns="0" rtlCol="0" anchor="t">
            <a:spAutoFit/>
          </a:bodyPr>
          <a:lstStyle/>
          <a:p>
            <a:pPr algn="ctr">
              <a:lnSpc>
                <a:spcPts val="4059"/>
              </a:lnSpc>
              <a:spcBef>
                <a:spcPct val="0"/>
              </a:spcBef>
            </a:pP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B1): B1 (5,8) ,C2 (4,9) , A3 (8,4)  , B2 (7,5) , B3 (6,4) </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fade">
                                      <p:cBhvr>
                                        <p:cTn id="14" dur="1000"/>
                                        <p:tgtEl>
                                          <p:spTgt spid="105"/>
                                        </p:tgtEl>
                                      </p:cBhvr>
                                    </p:animEffect>
                                    <p:anim calcmode="lin" valueType="num">
                                      <p:cBhvr>
                                        <p:cTn id="15" dur="1000" fill="hold"/>
                                        <p:tgtEl>
                                          <p:spTgt spid="105"/>
                                        </p:tgtEl>
                                        <p:attrNameLst>
                                          <p:attrName>ppt_x</p:attrName>
                                        </p:attrNameLst>
                                      </p:cBhvr>
                                      <p:tavLst>
                                        <p:tav tm="0">
                                          <p:val>
                                            <p:strVal val="#ppt_x"/>
                                          </p:val>
                                        </p:tav>
                                        <p:tav tm="100000">
                                          <p:val>
                                            <p:strVal val="#ppt_x"/>
                                          </p:val>
                                        </p:tav>
                                      </p:tavLst>
                                    </p:anim>
                                    <p:anim calcmode="lin" valueType="num">
                                      <p:cBhvr>
                                        <p:cTn id="1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256948"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256948"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256948" y="7763743"/>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66675"/>
                <a:ext cx="544201" cy="343300"/>
              </a:xfrm>
              <a:prstGeom prst="rect">
                <a:avLst/>
              </a:prstGeom>
            </p:spPr>
            <p:txBody>
              <a:bodyPr lIns="51986" tIns="51986" rIns="51986" bIns="51986" rtlCol="0" anchor="ctr"/>
              <a:lstStyle/>
              <a:p>
                <a:pPr algn="ctr">
                  <a:lnSpc>
                    <a:spcPts val="4200"/>
                  </a:lnSpc>
                </a:pPr>
                <a:endParaRPr/>
              </a:p>
            </p:txBody>
          </p:sp>
        </p:grpSp>
      </p:grpSp>
      <p:sp>
        <p:nvSpPr>
          <p:cNvPr id="46" name="Freeform 4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526018"/>
            <a:ext cx="15613811" cy="9017742"/>
            <a:chOff x="0" y="0"/>
            <a:chExt cx="4112279" cy="2375043"/>
          </a:xfrm>
        </p:grpSpPr>
        <p:sp>
          <p:nvSpPr>
            <p:cNvPr id="59" name="Freeform 59"/>
            <p:cNvSpPr/>
            <p:nvPr/>
          </p:nvSpPr>
          <p:spPr>
            <a:xfrm>
              <a:off x="0" y="0"/>
              <a:ext cx="4112280" cy="2375043"/>
            </a:xfrm>
            <a:custGeom>
              <a:avLst/>
              <a:gdLst/>
              <a:ahLst/>
              <a:cxnLst/>
              <a:rect l="l" t="t" r="r" b="b"/>
              <a:pathLst>
                <a:path w="4112280" h="2375043">
                  <a:moveTo>
                    <a:pt x="9917" y="0"/>
                  </a:moveTo>
                  <a:lnTo>
                    <a:pt x="4102363" y="0"/>
                  </a:lnTo>
                  <a:cubicBezTo>
                    <a:pt x="4107840" y="0"/>
                    <a:pt x="4112280" y="4440"/>
                    <a:pt x="4112280" y="9917"/>
                  </a:cubicBezTo>
                  <a:lnTo>
                    <a:pt x="4112280" y="2365126"/>
                  </a:lnTo>
                  <a:cubicBezTo>
                    <a:pt x="4112280" y="2367757"/>
                    <a:pt x="4111235" y="2370279"/>
                    <a:pt x="4109375" y="2372139"/>
                  </a:cubicBezTo>
                  <a:cubicBezTo>
                    <a:pt x="4107515" y="2373999"/>
                    <a:pt x="4104993" y="2375043"/>
                    <a:pt x="4102363" y="2375043"/>
                  </a:cubicBezTo>
                  <a:lnTo>
                    <a:pt x="9917" y="2375043"/>
                  </a:lnTo>
                  <a:cubicBezTo>
                    <a:pt x="4440" y="2375043"/>
                    <a:pt x="0" y="2370603"/>
                    <a:pt x="0" y="236512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403618"/>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57536" y="835614"/>
            <a:ext cx="14956138" cy="8422686"/>
            <a:chOff x="0" y="0"/>
            <a:chExt cx="3939065" cy="2218321"/>
          </a:xfrm>
        </p:grpSpPr>
        <p:sp>
          <p:nvSpPr>
            <p:cNvPr id="62" name="Freeform 62"/>
            <p:cNvSpPr/>
            <p:nvPr/>
          </p:nvSpPr>
          <p:spPr>
            <a:xfrm>
              <a:off x="0" y="0"/>
              <a:ext cx="3939065" cy="2218321"/>
            </a:xfrm>
            <a:custGeom>
              <a:avLst/>
              <a:gdLst/>
              <a:ahLst/>
              <a:cxnLst/>
              <a:rect l="l" t="t" r="r" b="b"/>
              <a:pathLst>
                <a:path w="3939065" h="2218321">
                  <a:moveTo>
                    <a:pt x="10353" y="0"/>
                  </a:moveTo>
                  <a:lnTo>
                    <a:pt x="3928713" y="0"/>
                  </a:lnTo>
                  <a:cubicBezTo>
                    <a:pt x="3931458" y="0"/>
                    <a:pt x="3934092" y="1091"/>
                    <a:pt x="3936033" y="3032"/>
                  </a:cubicBezTo>
                  <a:cubicBezTo>
                    <a:pt x="3937975" y="4974"/>
                    <a:pt x="3939065" y="7607"/>
                    <a:pt x="3939065" y="10353"/>
                  </a:cubicBezTo>
                  <a:lnTo>
                    <a:pt x="3939065" y="2207968"/>
                  </a:lnTo>
                  <a:cubicBezTo>
                    <a:pt x="3939065" y="2210714"/>
                    <a:pt x="3937975" y="2213347"/>
                    <a:pt x="3936033" y="2215288"/>
                  </a:cubicBezTo>
                  <a:cubicBezTo>
                    <a:pt x="3934092" y="2217230"/>
                    <a:pt x="3931458" y="2218321"/>
                    <a:pt x="3928713" y="2218321"/>
                  </a:cubicBezTo>
                  <a:lnTo>
                    <a:pt x="10353" y="2218321"/>
                  </a:lnTo>
                  <a:cubicBezTo>
                    <a:pt x="7607" y="2218321"/>
                    <a:pt x="4974" y="2217230"/>
                    <a:pt x="3032" y="2215288"/>
                  </a:cubicBezTo>
                  <a:cubicBezTo>
                    <a:pt x="1091" y="2213347"/>
                    <a:pt x="0" y="2210714"/>
                    <a:pt x="0" y="2207968"/>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3939065" cy="2246896"/>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a:off x="1671847" y="1045829"/>
            <a:ext cx="1466811" cy="320388"/>
          </a:xfrm>
          <a:custGeom>
            <a:avLst/>
            <a:gdLst/>
            <a:ahLst/>
            <a:cxnLst/>
            <a:rect l="l" t="t" r="r" b="b"/>
            <a:pathLst>
              <a:path w="1466811" h="320388">
                <a:moveTo>
                  <a:pt x="0" y="0"/>
                </a:moveTo>
                <a:lnTo>
                  <a:pt x="1466811" y="0"/>
                </a:lnTo>
                <a:lnTo>
                  <a:pt x="1466811" y="320388"/>
                </a:lnTo>
                <a:lnTo>
                  <a:pt x="0" y="320388"/>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2" name="Freeform 92"/>
          <p:cNvSpPr/>
          <p:nvPr/>
        </p:nvSpPr>
        <p:spPr>
          <a:xfrm>
            <a:off x="12689884" y="8605316"/>
            <a:ext cx="1466811" cy="320388"/>
          </a:xfrm>
          <a:custGeom>
            <a:avLst/>
            <a:gdLst/>
            <a:ahLst/>
            <a:cxnLst/>
            <a:rect l="l" t="t" r="r" b="b"/>
            <a:pathLst>
              <a:path w="1466811" h="320388">
                <a:moveTo>
                  <a:pt x="0" y="0"/>
                </a:moveTo>
                <a:lnTo>
                  <a:pt x="1466811" y="0"/>
                </a:lnTo>
                <a:lnTo>
                  <a:pt x="1466811" y="320388"/>
                </a:lnTo>
                <a:lnTo>
                  <a:pt x="0" y="320388"/>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grpSp>
        <p:nvGrpSpPr>
          <p:cNvPr id="93" name="Group 93"/>
          <p:cNvGrpSpPr/>
          <p:nvPr/>
        </p:nvGrpSpPr>
        <p:grpSpPr>
          <a:xfrm>
            <a:off x="594866" y="1690137"/>
            <a:ext cx="1232729" cy="7134324"/>
            <a:chOff x="0" y="0"/>
            <a:chExt cx="1643639" cy="9512432"/>
          </a:xfrm>
        </p:grpSpPr>
        <p:sp>
          <p:nvSpPr>
            <p:cNvPr id="94" name="TextBox 9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3" name="TextBox 103"/>
          <p:cNvSpPr txBox="1"/>
          <p:nvPr/>
        </p:nvSpPr>
        <p:spPr>
          <a:xfrm>
            <a:off x="1803404" y="1731412"/>
            <a:ext cx="14465637" cy="1526540"/>
          </a:xfrm>
          <a:prstGeom prst="rect">
            <a:avLst/>
          </a:prstGeom>
        </p:spPr>
        <p:txBody>
          <a:bodyPr lIns="0" tIns="0" rIns="0" bIns="0" rtlCol="0" anchor="t">
            <a:spAutoFit/>
          </a:bodyPr>
          <a:lstStyle/>
          <a:p>
            <a:pPr marL="626109" lvl="1" indent="-313054" algn="l">
              <a:lnSpc>
                <a:spcPts val="4059"/>
              </a:lnSpc>
              <a:buFont typeface="Arial"/>
              <a:buChar char="•"/>
            </a:pPr>
            <a:r>
              <a:rPr lang="en-US" sz="2899" dirty="0">
                <a:solidFill>
                  <a:srgbClr val="503D36"/>
                </a:solidFill>
                <a:latin typeface="Sniglet"/>
                <a:ea typeface="Sniglet"/>
                <a:cs typeface="Sniglet"/>
                <a:sym typeface="Sniglet"/>
              </a:rPr>
              <a:t>So </a:t>
            </a:r>
            <a:r>
              <a:rPr lang="en-US" sz="2899" dirty="0" err="1">
                <a:solidFill>
                  <a:srgbClr val="503D36"/>
                </a:solidFill>
                <a:latin typeface="Sniglet"/>
                <a:ea typeface="Sniglet"/>
                <a:cs typeface="Sniglet"/>
                <a:sym typeface="Sniglet"/>
              </a:rPr>
              <a:t>sánh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với</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ban </a:t>
            </a:r>
            <a:r>
              <a:rPr lang="en-US" sz="2899" dirty="0" err="1">
                <a:solidFill>
                  <a:srgbClr val="503D36"/>
                </a:solidFill>
                <a:latin typeface="Sniglet"/>
                <a:ea typeface="Sniglet"/>
                <a:cs typeface="Sniglet"/>
                <a:sym typeface="Sniglet"/>
              </a:rPr>
              <a:t>đầu</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28) =&gt;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B2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diện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mới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do S = </a:t>
            </a:r>
            <a:r>
              <a:rPr lang="en-US" sz="2899" dirty="0" err="1">
                <a:solidFill>
                  <a:srgbClr val="503D36"/>
                </a:solidFill>
                <a:latin typeface="Sniglet"/>
                <a:ea typeface="Sniglet"/>
                <a:cs typeface="Sniglet"/>
                <a:sym typeface="Sniglet"/>
              </a:rPr>
              <a:t>TotalCost_new</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TotalCost</a:t>
            </a:r>
            <a:r>
              <a:rPr lang="en-US" sz="2899" dirty="0">
                <a:solidFill>
                  <a:srgbClr val="503D36"/>
                </a:solidFill>
                <a:latin typeface="Sniglet"/>
                <a:ea typeface="Sniglet"/>
                <a:cs typeface="Sniglet"/>
                <a:sym typeface="Sniglet"/>
              </a:rPr>
              <a:t> = 25 – 28 = -3 &lt; 0 . </a:t>
            </a:r>
          </a:p>
          <a:p>
            <a:pPr marL="626109" lvl="1" indent="-313054" algn="l">
              <a:lnSpc>
                <a:spcPts val="4059"/>
              </a:lnSpc>
              <a:spcBef>
                <a:spcPct val="0"/>
              </a:spcBef>
              <a:buFont typeface="Arial"/>
              <a:buChar char="•"/>
            </a:pPr>
            <a:r>
              <a:rPr lang="en-US" sz="2899" dirty="0">
                <a:solidFill>
                  <a:srgbClr val="503D36"/>
                </a:solidFill>
                <a:latin typeface="Sniglet"/>
                <a:ea typeface="Sniglet"/>
                <a:cs typeface="Sniglet"/>
                <a:sym typeface="Sniglet"/>
              </a:rPr>
              <a:t>Do B3  </a:t>
            </a:r>
            <a:r>
              <a:rPr lang="en-US" sz="2899" dirty="0" err="1">
                <a:solidFill>
                  <a:srgbClr val="503D36"/>
                </a:solidFill>
                <a:latin typeface="Sniglet"/>
                <a:ea typeface="Sniglet"/>
                <a:cs typeface="Sniglet"/>
                <a:sym typeface="Sniglet"/>
              </a:rPr>
              <a:t>làm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S = -3 </a:t>
            </a:r>
            <a:r>
              <a:rPr lang="en-US" sz="2899" dirty="0" err="1">
                <a:solidFill>
                  <a:srgbClr val="503D36"/>
                </a:solidFill>
                <a:latin typeface="Sniglet"/>
                <a:ea typeface="Sniglet"/>
                <a:cs typeface="Sniglet"/>
                <a:sym typeface="Sniglet"/>
              </a:rPr>
              <a:t>như</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trên</a:t>
            </a:r>
            <a:r>
              <a:rPr lang="en-US" sz="2899" dirty="0">
                <a:solidFill>
                  <a:srgbClr val="503D36"/>
                </a:solidFill>
                <a:latin typeface="Sniglet"/>
                <a:ea typeface="Sniglet"/>
                <a:cs typeface="Sniglet"/>
                <a:sym typeface="Sniglet"/>
              </a:rPr>
              <a:t> =&gt; </a:t>
            </a:r>
            <a:r>
              <a:rPr lang="en-US" sz="2899" dirty="0" err="1">
                <a:solidFill>
                  <a:srgbClr val="503D36"/>
                </a:solidFill>
                <a:latin typeface="Sniglet"/>
                <a:ea typeface="Sniglet"/>
                <a:cs typeface="Sniglet"/>
                <a:sym typeface="Sniglet"/>
              </a:rPr>
              <a:t>Không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thay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đổi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hiện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2 </a:t>
            </a:r>
          </a:p>
        </p:txBody>
      </p:sp>
      <p:grpSp>
        <p:nvGrpSpPr>
          <p:cNvPr id="104" name="Group 104"/>
          <p:cNvGrpSpPr/>
          <p:nvPr/>
        </p:nvGrpSpPr>
        <p:grpSpPr>
          <a:xfrm>
            <a:off x="2239494" y="3827937"/>
            <a:ext cx="13337539" cy="4559119"/>
            <a:chOff x="-494633" y="184666"/>
            <a:chExt cx="17783384" cy="6078825"/>
          </a:xfrm>
        </p:grpSpPr>
        <p:grpSp>
          <p:nvGrpSpPr>
            <p:cNvPr id="105" name="Group 105"/>
            <p:cNvGrpSpPr/>
            <p:nvPr/>
          </p:nvGrpSpPr>
          <p:grpSpPr>
            <a:xfrm>
              <a:off x="-494633" y="184666"/>
              <a:ext cx="17783384" cy="6078825"/>
              <a:chOff x="-87824" y="-28575"/>
              <a:chExt cx="3157508" cy="1079318"/>
            </a:xfrm>
          </p:grpSpPr>
          <p:sp>
            <p:nvSpPr>
              <p:cNvPr id="106" name="Freeform 106"/>
              <p:cNvSpPr/>
              <p:nvPr/>
            </p:nvSpPr>
            <p:spPr>
              <a:xfrm>
                <a:off x="-87824" y="6515"/>
                <a:ext cx="3069684" cy="1044228"/>
              </a:xfrm>
              <a:custGeom>
                <a:avLst/>
                <a:gdLst/>
                <a:ahLst/>
                <a:cxnLst/>
                <a:rect l="l" t="t" r="r" b="b"/>
                <a:pathLst>
                  <a:path w="3069684" h="1044228">
                    <a:moveTo>
                      <a:pt x="35824" y="0"/>
                    </a:moveTo>
                    <a:lnTo>
                      <a:pt x="3033860" y="0"/>
                    </a:lnTo>
                    <a:cubicBezTo>
                      <a:pt x="3053645" y="0"/>
                      <a:pt x="3069684" y="16039"/>
                      <a:pt x="3069684" y="35824"/>
                    </a:cubicBezTo>
                    <a:lnTo>
                      <a:pt x="3069684" y="1008404"/>
                    </a:lnTo>
                    <a:cubicBezTo>
                      <a:pt x="3069684" y="1017906"/>
                      <a:pt x="3065909" y="1027017"/>
                      <a:pt x="3059191" y="1033736"/>
                    </a:cubicBezTo>
                    <a:cubicBezTo>
                      <a:pt x="3052473" y="1040454"/>
                      <a:pt x="3043361" y="1044228"/>
                      <a:pt x="3033860" y="1044228"/>
                    </a:cubicBezTo>
                    <a:lnTo>
                      <a:pt x="35824" y="1044228"/>
                    </a:lnTo>
                    <a:cubicBezTo>
                      <a:pt x="16039" y="1044228"/>
                      <a:pt x="0" y="1028189"/>
                      <a:pt x="0" y="1008404"/>
                    </a:cubicBezTo>
                    <a:lnTo>
                      <a:pt x="0" y="35824"/>
                    </a:lnTo>
                    <a:cubicBezTo>
                      <a:pt x="0" y="16039"/>
                      <a:pt x="16039" y="0"/>
                      <a:pt x="35824" y="0"/>
                    </a:cubicBezTo>
                    <a:close/>
                  </a:path>
                </a:pathLst>
              </a:custGeom>
              <a:solidFill>
                <a:srgbClr val="000000">
                  <a:alpha val="0"/>
                </a:srgbClr>
              </a:solidFill>
              <a:ln w="28575" cap="rnd">
                <a:solidFill>
                  <a:srgbClr val="E76262"/>
                </a:solidFill>
                <a:prstDash val="lgDash"/>
                <a:round/>
              </a:ln>
            </p:spPr>
          </p:sp>
          <p:sp>
            <p:nvSpPr>
              <p:cNvPr id="107" name="TextBox 107"/>
              <p:cNvSpPr txBox="1"/>
              <p:nvPr/>
            </p:nvSpPr>
            <p:spPr>
              <a:xfrm>
                <a:off x="0" y="-28575"/>
                <a:ext cx="3069684" cy="1072803"/>
              </a:xfrm>
              <a:prstGeom prst="rect">
                <a:avLst/>
              </a:prstGeom>
            </p:spPr>
            <p:txBody>
              <a:bodyPr lIns="56516" tIns="56516" rIns="56516" bIns="56516" rtlCol="0" anchor="ctr"/>
              <a:lstStyle/>
              <a:p>
                <a:pPr algn="ctr">
                  <a:lnSpc>
                    <a:spcPts val="2659"/>
                  </a:lnSpc>
                </a:pPr>
                <a:endParaRPr/>
              </a:p>
            </p:txBody>
          </p:sp>
        </p:grpSp>
        <p:sp>
          <p:nvSpPr>
            <p:cNvPr id="108" name="TextBox 108"/>
            <p:cNvSpPr txBox="1"/>
            <p:nvPr/>
          </p:nvSpPr>
          <p:spPr>
            <a:xfrm>
              <a:off x="-439915" y="1403471"/>
              <a:ext cx="7295063" cy="1043020"/>
            </a:xfrm>
            <a:prstGeom prst="rect">
              <a:avLst/>
            </a:prstGeom>
          </p:spPr>
          <p:txBody>
            <a:bodyPr wrap="square" lIns="0" tIns="0" rIns="0" bIns="0" rtlCol="0" anchor="t">
              <a:spAutoFit/>
            </a:bodyPr>
            <a:lstStyle/>
            <a:p>
              <a:pPr marL="0" lvl="0" indent="0" algn="ctr">
                <a:lnSpc>
                  <a:spcPts val="6073"/>
                </a:lnSpc>
                <a:spcBef>
                  <a:spcPct val="0"/>
                </a:spcBef>
              </a:pPr>
              <a:r>
                <a:rPr lang="en-US" sz="4049" dirty="0" err="1">
                  <a:solidFill>
                    <a:srgbClr val="503D36"/>
                  </a:solidFill>
                  <a:latin typeface="Sniglet"/>
                  <a:ea typeface="Sniglet"/>
                  <a:cs typeface="Sniglet"/>
                  <a:sym typeface="Sniglet"/>
                </a:rPr>
                <a:t>Kết</a:t>
              </a:r>
              <a:r>
                <a:rPr lang="en-US" sz="4049" dirty="0">
                  <a:solidFill>
                    <a:srgbClr val="503D36"/>
                  </a:solidFill>
                  <a:latin typeface="Sniglet"/>
                  <a:ea typeface="Sniglet"/>
                  <a:cs typeface="Sniglet"/>
                  <a:sym typeface="Sniglet"/>
                </a:rPr>
                <a:t> </a:t>
              </a:r>
              <a:r>
                <a:rPr lang="en-US" sz="4049" dirty="0" err="1">
                  <a:solidFill>
                    <a:srgbClr val="503D36"/>
                  </a:solidFill>
                  <a:latin typeface="Sniglet"/>
                  <a:ea typeface="Sniglet"/>
                  <a:cs typeface="Sniglet"/>
                  <a:sym typeface="Sniglet"/>
                </a:rPr>
                <a:t>quả</a:t>
              </a:r>
              <a:r>
                <a:rPr lang="en-US" sz="4049" dirty="0">
                  <a:solidFill>
                    <a:srgbClr val="503D36"/>
                  </a:solidFill>
                  <a:latin typeface="Sniglet"/>
                  <a:ea typeface="Sniglet"/>
                  <a:cs typeface="Sniglet"/>
                  <a:sym typeface="Sniglet"/>
                </a:rPr>
                <a:t> </a:t>
              </a:r>
              <a:r>
                <a:rPr lang="en-US" sz="4049" dirty="0" err="1">
                  <a:solidFill>
                    <a:srgbClr val="503D36"/>
                  </a:solidFill>
                  <a:latin typeface="Sniglet"/>
                  <a:ea typeface="Sniglet"/>
                  <a:cs typeface="Sniglet"/>
                  <a:sym typeface="Sniglet"/>
                </a:rPr>
                <a:t>cuối</a:t>
              </a:r>
              <a:r>
                <a:rPr lang="en-US" sz="4049" dirty="0">
                  <a:solidFill>
                    <a:srgbClr val="503D36"/>
                  </a:solidFill>
                  <a:latin typeface="Sniglet"/>
                  <a:ea typeface="Sniglet"/>
                  <a:cs typeface="Sniglet"/>
                  <a:sym typeface="Sniglet"/>
                </a:rPr>
                <a:t> </a:t>
              </a:r>
              <a:r>
                <a:rPr lang="en-US" sz="4049" dirty="0" err="1">
                  <a:solidFill>
                    <a:srgbClr val="503D36"/>
                  </a:solidFill>
                  <a:latin typeface="Sniglet"/>
                  <a:ea typeface="Sniglet"/>
                  <a:cs typeface="Sniglet"/>
                  <a:sym typeface="Sniglet"/>
                </a:rPr>
                <a:t>cùng</a:t>
              </a:r>
              <a:endParaRPr lang="en-US" sz="4049" dirty="0">
                <a:solidFill>
                  <a:srgbClr val="503D36"/>
                </a:solidFill>
                <a:latin typeface="Sniglet"/>
                <a:ea typeface="Sniglet"/>
                <a:cs typeface="Sniglet"/>
                <a:sym typeface="Sniglet"/>
              </a:endParaRPr>
            </a:p>
          </p:txBody>
        </p:sp>
        <p:sp>
          <p:nvSpPr>
            <p:cNvPr id="109" name="TextBox 109"/>
            <p:cNvSpPr txBox="1"/>
            <p:nvPr/>
          </p:nvSpPr>
          <p:spPr>
            <a:xfrm>
              <a:off x="1876457" y="2597866"/>
              <a:ext cx="13382425" cy="2351829"/>
            </a:xfrm>
            <a:prstGeom prst="rect">
              <a:avLst/>
            </a:prstGeom>
          </p:spPr>
          <p:txBody>
            <a:bodyPr lIns="0" tIns="0" rIns="0" bIns="0" rtlCol="0" anchor="t">
              <a:spAutoFit/>
            </a:bodyPr>
            <a:lstStyle/>
            <a:p>
              <a:pPr algn="l">
                <a:lnSpc>
                  <a:spcPts val="4759"/>
                </a:lnSpc>
              </a:pPr>
              <a:r>
                <a:rPr lang="en-US" sz="3399" dirty="0" err="1">
                  <a:solidFill>
                    <a:srgbClr val="503D36"/>
                  </a:solidFill>
                  <a:latin typeface="Sniglet"/>
                  <a:ea typeface="Sniglet"/>
                  <a:cs typeface="Sniglet"/>
                  <a:sym typeface="Sniglet"/>
                </a:rPr>
                <a:t>Vậy</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với</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số</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cụm</a:t>
              </a:r>
              <a:r>
                <a:rPr lang="en-US" sz="3399" dirty="0">
                  <a:solidFill>
                    <a:srgbClr val="503D36"/>
                  </a:solidFill>
                  <a:latin typeface="Sniglet"/>
                  <a:ea typeface="Sniglet"/>
                  <a:cs typeface="Sniglet"/>
                  <a:sym typeface="Sniglet"/>
                </a:rPr>
                <a:t> k = 2 </a:t>
              </a:r>
              <a:r>
                <a:rPr lang="en-US" sz="3399" dirty="0" err="1">
                  <a:solidFill>
                    <a:srgbClr val="503D36"/>
                  </a:solidFill>
                  <a:latin typeface="Sniglet"/>
                  <a:ea typeface="Sniglet"/>
                  <a:cs typeface="Sniglet"/>
                  <a:sym typeface="Sniglet"/>
                </a:rPr>
                <a:t>cho</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trước</a:t>
              </a:r>
              <a:r>
                <a:rPr lang="en-US" sz="3399" dirty="0">
                  <a:solidFill>
                    <a:srgbClr val="503D36"/>
                  </a:solidFill>
                  <a:latin typeface="Sniglet"/>
                  <a:ea typeface="Sniglet"/>
                  <a:cs typeface="Sniglet"/>
                  <a:sym typeface="Sniglet"/>
                </a:rPr>
                <a:t> ta </a:t>
              </a:r>
              <a:r>
                <a:rPr lang="en-US" sz="3399" dirty="0" err="1">
                  <a:solidFill>
                    <a:srgbClr val="503D36"/>
                  </a:solidFill>
                  <a:latin typeface="Sniglet"/>
                  <a:ea typeface="Sniglet"/>
                  <a:cs typeface="Sniglet"/>
                  <a:sym typeface="Sniglet"/>
                </a:rPr>
                <a:t>xác</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định</a:t>
              </a: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được</a:t>
              </a:r>
              <a:r>
                <a:rPr lang="en-US" sz="3399" dirty="0">
                  <a:solidFill>
                    <a:srgbClr val="503D36"/>
                  </a:solidFill>
                  <a:latin typeface="Sniglet"/>
                  <a:ea typeface="Sniglet"/>
                  <a:cs typeface="Sniglet"/>
                  <a:sym typeface="Sniglet"/>
                </a:rPr>
                <a:t>  </a:t>
              </a:r>
            </a:p>
            <a:p>
              <a:pPr algn="l">
                <a:lnSpc>
                  <a:spcPts val="4759"/>
                </a:lnSpc>
              </a:pP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Cụm</a:t>
              </a:r>
              <a:r>
                <a:rPr lang="en-US" sz="3399" dirty="0">
                  <a:solidFill>
                    <a:srgbClr val="503D36"/>
                  </a:solidFill>
                  <a:latin typeface="Sniglet"/>
                  <a:ea typeface="Sniglet"/>
                  <a:cs typeface="Sniglet"/>
                  <a:sym typeface="Sniglet"/>
                </a:rPr>
                <a:t> 1 ( </a:t>
              </a:r>
              <a:r>
                <a:rPr lang="en-US" sz="3399" dirty="0" err="1">
                  <a:solidFill>
                    <a:srgbClr val="503D36"/>
                  </a:solidFill>
                  <a:latin typeface="Sniglet"/>
                  <a:ea typeface="Sniglet"/>
                  <a:cs typeface="Sniglet"/>
                  <a:sym typeface="Sniglet"/>
                </a:rPr>
                <a:t>Medoid</a:t>
              </a:r>
              <a:r>
                <a:rPr lang="en-US" sz="3399" dirty="0">
                  <a:solidFill>
                    <a:srgbClr val="503D36"/>
                  </a:solidFill>
                  <a:latin typeface="Sniglet"/>
                  <a:ea typeface="Sniglet"/>
                  <a:cs typeface="Sniglet"/>
                  <a:sym typeface="Sniglet"/>
                </a:rPr>
                <a:t> A2 ) </a:t>
              </a:r>
              <a:r>
                <a:rPr lang="en-US" sz="3399" dirty="0" err="1">
                  <a:solidFill>
                    <a:srgbClr val="503D36"/>
                  </a:solidFill>
                  <a:latin typeface="Sniglet"/>
                  <a:ea typeface="Sniglet"/>
                  <a:cs typeface="Sniglet"/>
                  <a:sym typeface="Sniglet"/>
                </a:rPr>
                <a:t>gồm</a:t>
              </a:r>
              <a:r>
                <a:rPr lang="en-US" sz="3399" dirty="0">
                  <a:solidFill>
                    <a:srgbClr val="503D36"/>
                  </a:solidFill>
                  <a:latin typeface="Sniglet"/>
                  <a:ea typeface="Sniglet"/>
                  <a:cs typeface="Sniglet"/>
                  <a:sym typeface="Sniglet"/>
                </a:rPr>
                <a:t> : A1, A2, C1                                                    </a:t>
              </a:r>
            </a:p>
            <a:p>
              <a:pPr algn="l">
                <a:lnSpc>
                  <a:spcPts val="4759"/>
                </a:lnSpc>
                <a:spcBef>
                  <a:spcPct val="0"/>
                </a:spcBef>
              </a:pPr>
              <a:r>
                <a:rPr lang="en-US" sz="3399" dirty="0">
                  <a:solidFill>
                    <a:srgbClr val="503D36"/>
                  </a:solidFill>
                  <a:latin typeface="Sniglet"/>
                  <a:ea typeface="Sniglet"/>
                  <a:cs typeface="Sniglet"/>
                  <a:sym typeface="Sniglet"/>
                </a:rPr>
                <a:t>                 </a:t>
              </a:r>
              <a:r>
                <a:rPr lang="en-US" sz="3399" dirty="0" err="1">
                  <a:solidFill>
                    <a:srgbClr val="503D36"/>
                  </a:solidFill>
                  <a:latin typeface="Sniglet"/>
                  <a:ea typeface="Sniglet"/>
                  <a:cs typeface="Sniglet"/>
                  <a:sym typeface="Sniglet"/>
                </a:rPr>
                <a:t>Cụm</a:t>
              </a:r>
              <a:r>
                <a:rPr lang="en-US" sz="3399" dirty="0">
                  <a:solidFill>
                    <a:srgbClr val="503D36"/>
                  </a:solidFill>
                  <a:latin typeface="Sniglet"/>
                  <a:ea typeface="Sniglet"/>
                  <a:cs typeface="Sniglet"/>
                  <a:sym typeface="Sniglet"/>
                </a:rPr>
                <a:t> 2 ( </a:t>
              </a:r>
              <a:r>
                <a:rPr lang="en-US" sz="3399" dirty="0" err="1">
                  <a:solidFill>
                    <a:srgbClr val="503D36"/>
                  </a:solidFill>
                  <a:latin typeface="Sniglet"/>
                  <a:ea typeface="Sniglet"/>
                  <a:cs typeface="Sniglet"/>
                  <a:sym typeface="Sniglet"/>
                </a:rPr>
                <a:t>Medoid</a:t>
              </a:r>
              <a:r>
                <a:rPr lang="en-US" sz="3399" dirty="0">
                  <a:solidFill>
                    <a:srgbClr val="503D36"/>
                  </a:solidFill>
                  <a:latin typeface="Sniglet"/>
                  <a:ea typeface="Sniglet"/>
                  <a:cs typeface="Sniglet"/>
                  <a:sym typeface="Sniglet"/>
                </a:rPr>
                <a:t> B2 ) </a:t>
              </a:r>
              <a:r>
                <a:rPr lang="en-US" sz="3399" dirty="0" err="1">
                  <a:solidFill>
                    <a:srgbClr val="503D36"/>
                  </a:solidFill>
                  <a:latin typeface="Sniglet"/>
                  <a:ea typeface="Sniglet"/>
                  <a:cs typeface="Sniglet"/>
                  <a:sym typeface="Sniglet"/>
                </a:rPr>
                <a:t>gồm</a:t>
              </a:r>
              <a:r>
                <a:rPr lang="en-US" sz="3399" dirty="0">
                  <a:solidFill>
                    <a:srgbClr val="503D36"/>
                  </a:solidFill>
                  <a:latin typeface="Sniglet"/>
                  <a:ea typeface="Sniglet"/>
                  <a:cs typeface="Sniglet"/>
                  <a:sym typeface="Sniglet"/>
                </a:rPr>
                <a:t> : B1,C2, A3, B2, B3</a:t>
              </a: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1000"/>
                                        <p:tgtEl>
                                          <p:spTgt spid="104"/>
                                        </p:tgtEl>
                                      </p:cBhvr>
                                    </p:animEffect>
                                    <p:anim calcmode="lin" valueType="num">
                                      <p:cBhvr>
                                        <p:cTn id="15" dur="1000" fill="hold"/>
                                        <p:tgtEl>
                                          <p:spTgt spid="104"/>
                                        </p:tgtEl>
                                        <p:attrNameLst>
                                          <p:attrName>ppt_x</p:attrName>
                                        </p:attrNameLst>
                                      </p:cBhvr>
                                      <p:tavLst>
                                        <p:tav tm="0">
                                          <p:val>
                                            <p:strVal val="#ppt_x"/>
                                          </p:val>
                                        </p:tav>
                                        <p:tav tm="100000">
                                          <p:val>
                                            <p:strVal val="#ppt_x"/>
                                          </p:val>
                                        </p:tav>
                                      </p:tavLst>
                                    </p:anim>
                                    <p:anim calcmode="lin" valueType="num">
                                      <p:cBhvr>
                                        <p:cTn id="1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6477329"/>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7763743"/>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133167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2618086"/>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3904921"/>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5190915"/>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37094" y="1028700"/>
            <a:ext cx="14956138" cy="8229600"/>
            <a:chOff x="0" y="0"/>
            <a:chExt cx="3939065" cy="2167467"/>
          </a:xfrm>
        </p:grpSpPr>
        <p:sp>
          <p:nvSpPr>
            <p:cNvPr id="62" name="Freeform 62"/>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a:off x="2175646" y="2860924"/>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2" name="Freeform 92"/>
          <p:cNvSpPr/>
          <p:nvPr/>
        </p:nvSpPr>
        <p:spPr>
          <a:xfrm rot="2179185">
            <a:off x="14540354" y="6934950"/>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3" name="Freeform 93"/>
          <p:cNvSpPr/>
          <p:nvPr/>
        </p:nvSpPr>
        <p:spPr>
          <a:xfrm rot="-5506325" flipV="1">
            <a:off x="14681984" y="4877992"/>
            <a:ext cx="1149928" cy="791862"/>
          </a:xfrm>
          <a:custGeom>
            <a:avLst/>
            <a:gdLst/>
            <a:ahLst/>
            <a:cxnLst/>
            <a:rect l="l" t="t" r="r" b="b"/>
            <a:pathLst>
              <a:path w="1149928" h="791862">
                <a:moveTo>
                  <a:pt x="0" y="791862"/>
                </a:moveTo>
                <a:lnTo>
                  <a:pt x="1149928" y="791862"/>
                </a:lnTo>
                <a:lnTo>
                  <a:pt x="1149928" y="0"/>
                </a:lnTo>
                <a:lnTo>
                  <a:pt x="0" y="0"/>
                </a:lnTo>
                <a:lnTo>
                  <a:pt x="0" y="791862"/>
                </a:lnTo>
                <a:close/>
              </a:path>
            </a:pathLst>
          </a:custGeom>
          <a:blipFill>
            <a:blip r:embed="rId8"/>
            <a:stretch>
              <a:fillRect l="-243756" t="-443434" r="-99762"/>
            </a:stretch>
          </a:blipFill>
        </p:spPr>
      </p:sp>
      <p:sp>
        <p:nvSpPr>
          <p:cNvPr id="94" name="Freeform 94"/>
          <p:cNvSpPr/>
          <p:nvPr/>
        </p:nvSpPr>
        <p:spPr>
          <a:xfrm rot="210802" flipV="1">
            <a:off x="2198828" y="4700575"/>
            <a:ext cx="1149928" cy="791862"/>
          </a:xfrm>
          <a:custGeom>
            <a:avLst/>
            <a:gdLst/>
            <a:ahLst/>
            <a:cxnLst/>
            <a:rect l="l" t="t" r="r" b="b"/>
            <a:pathLst>
              <a:path w="1149928" h="791862">
                <a:moveTo>
                  <a:pt x="0" y="791862"/>
                </a:moveTo>
                <a:lnTo>
                  <a:pt x="1149928" y="791862"/>
                </a:lnTo>
                <a:lnTo>
                  <a:pt x="1149928" y="0"/>
                </a:lnTo>
                <a:lnTo>
                  <a:pt x="0" y="0"/>
                </a:lnTo>
                <a:lnTo>
                  <a:pt x="0" y="791862"/>
                </a:lnTo>
                <a:close/>
              </a:path>
            </a:pathLst>
          </a:custGeom>
          <a:blipFill>
            <a:blip r:embed="rId8"/>
            <a:stretch>
              <a:fillRect l="-243756" t="-443434" r="-99762"/>
            </a:stretch>
          </a:blipFill>
        </p:spPr>
      </p:sp>
      <p:grpSp>
        <p:nvGrpSpPr>
          <p:cNvPr id="95" name="Group 95"/>
          <p:cNvGrpSpPr/>
          <p:nvPr/>
        </p:nvGrpSpPr>
        <p:grpSpPr>
          <a:xfrm>
            <a:off x="4266287" y="1331671"/>
            <a:ext cx="8799888" cy="1342929"/>
            <a:chOff x="0" y="0"/>
            <a:chExt cx="11733184" cy="1812626"/>
          </a:xfrm>
        </p:grpSpPr>
        <p:grpSp>
          <p:nvGrpSpPr>
            <p:cNvPr id="96" name="Group 96"/>
            <p:cNvGrpSpPr/>
            <p:nvPr/>
          </p:nvGrpSpPr>
          <p:grpSpPr>
            <a:xfrm>
              <a:off x="0" y="0"/>
              <a:ext cx="11733184" cy="1812626"/>
              <a:chOff x="0" y="0"/>
              <a:chExt cx="2686494" cy="415029"/>
            </a:xfrm>
          </p:grpSpPr>
          <p:sp>
            <p:nvSpPr>
              <p:cNvPr id="97" name="Freeform 97"/>
              <p:cNvSpPr/>
              <p:nvPr/>
            </p:nvSpPr>
            <p:spPr>
              <a:xfrm>
                <a:off x="0" y="0"/>
                <a:ext cx="2686494" cy="415029"/>
              </a:xfrm>
              <a:custGeom>
                <a:avLst/>
                <a:gdLst/>
                <a:ahLst/>
                <a:cxnLst/>
                <a:rect l="l" t="t" r="r" b="b"/>
                <a:pathLst>
                  <a:path w="2686494" h="415029">
                    <a:moveTo>
                      <a:pt x="75899" y="0"/>
                    </a:moveTo>
                    <a:lnTo>
                      <a:pt x="2610595" y="0"/>
                    </a:lnTo>
                    <a:cubicBezTo>
                      <a:pt x="2652513" y="0"/>
                      <a:pt x="2686494" y="33981"/>
                      <a:pt x="2686494" y="75899"/>
                    </a:cubicBezTo>
                    <a:lnTo>
                      <a:pt x="2686494" y="339130"/>
                    </a:lnTo>
                    <a:cubicBezTo>
                      <a:pt x="2686494" y="381048"/>
                      <a:pt x="2652513" y="415029"/>
                      <a:pt x="2610595" y="415029"/>
                    </a:cubicBezTo>
                    <a:lnTo>
                      <a:pt x="75899" y="415029"/>
                    </a:lnTo>
                    <a:cubicBezTo>
                      <a:pt x="33981" y="415029"/>
                      <a:pt x="0" y="381048"/>
                      <a:pt x="0" y="339130"/>
                    </a:cubicBezTo>
                    <a:lnTo>
                      <a:pt x="0" y="75899"/>
                    </a:lnTo>
                    <a:cubicBezTo>
                      <a:pt x="0" y="33981"/>
                      <a:pt x="33981" y="0"/>
                      <a:pt x="75899" y="0"/>
                    </a:cubicBezTo>
                    <a:close/>
                  </a:path>
                </a:pathLst>
              </a:custGeom>
              <a:solidFill>
                <a:srgbClr val="FFCF91"/>
              </a:solidFill>
              <a:ln w="47625" cap="rnd">
                <a:solidFill>
                  <a:srgbClr val="E76262"/>
                </a:solidFill>
                <a:prstDash val="lgDash"/>
                <a:round/>
              </a:ln>
            </p:spPr>
          </p:sp>
          <p:sp>
            <p:nvSpPr>
              <p:cNvPr id="98" name="TextBox 98"/>
              <p:cNvSpPr txBox="1"/>
              <p:nvPr/>
            </p:nvSpPr>
            <p:spPr>
              <a:xfrm>
                <a:off x="0" y="-47625"/>
                <a:ext cx="2686494" cy="462654"/>
              </a:xfrm>
              <a:prstGeom prst="rect">
                <a:avLst/>
              </a:prstGeom>
            </p:spPr>
            <p:txBody>
              <a:bodyPr lIns="50800" tIns="50800" rIns="50800" bIns="50800" rtlCol="0" anchor="ctr"/>
              <a:lstStyle/>
              <a:p>
                <a:pPr algn="ctr">
                  <a:lnSpc>
                    <a:spcPts val="2660"/>
                  </a:lnSpc>
                </a:pPr>
                <a:endParaRPr/>
              </a:p>
            </p:txBody>
          </p:sp>
        </p:grpSp>
        <p:sp>
          <p:nvSpPr>
            <p:cNvPr id="99" name="TextBox 99"/>
            <p:cNvSpPr txBox="1"/>
            <p:nvPr/>
          </p:nvSpPr>
          <p:spPr>
            <a:xfrm>
              <a:off x="588859" y="392886"/>
              <a:ext cx="10725680" cy="1263579"/>
            </a:xfrm>
            <a:prstGeom prst="rect">
              <a:avLst/>
            </a:prstGeom>
          </p:spPr>
          <p:txBody>
            <a:bodyPr wrap="square" lIns="0" tIns="0" rIns="0" bIns="0" rtlCol="0" anchor="t">
              <a:spAutoFit/>
            </a:bodyPr>
            <a:lstStyle/>
            <a:p>
              <a:pPr marL="0" lvl="0" indent="0" algn="ctr">
                <a:lnSpc>
                  <a:spcPts val="7319"/>
                </a:lnSpc>
                <a:spcBef>
                  <a:spcPct val="0"/>
                </a:spcBef>
              </a:pPr>
              <a:r>
                <a:rPr lang="en-US" sz="6099" dirty="0" smtClean="0">
                  <a:solidFill>
                    <a:srgbClr val="503D36"/>
                  </a:solidFill>
                  <a:latin typeface="Bungee"/>
                  <a:ea typeface="Bungee"/>
                  <a:cs typeface="Bungee"/>
                  <a:sym typeface="Bungee"/>
                </a:rPr>
                <a:t>NHÓM </a:t>
              </a:r>
              <a:r>
                <a:rPr lang="en-US" sz="6099" dirty="0">
                  <a:solidFill>
                    <a:srgbClr val="503D36"/>
                  </a:solidFill>
                  <a:latin typeface="Bungee"/>
                  <a:ea typeface="Bungee"/>
                  <a:cs typeface="Bungee"/>
                  <a:sym typeface="Bungee"/>
                </a:rPr>
                <a:t>5</a:t>
              </a:r>
            </a:p>
          </p:txBody>
        </p:sp>
      </p:grpSp>
      <p:graphicFrame>
        <p:nvGraphicFramePr>
          <p:cNvPr id="100" name="Table 100"/>
          <p:cNvGraphicFramePr>
            <a:graphicFrameLocks noGrp="1"/>
          </p:cNvGraphicFramePr>
          <p:nvPr/>
        </p:nvGraphicFramePr>
        <p:xfrm>
          <a:off x="4443027" y="3493316"/>
          <a:ext cx="9026239" cy="5095875"/>
        </p:xfrm>
        <a:graphic>
          <a:graphicData uri="http://schemas.openxmlformats.org/drawingml/2006/table">
            <a:tbl>
              <a:tblPr/>
              <a:tblGrid>
                <a:gridCol w="9026239"/>
              </a:tblGrid>
              <a:tr h="1019175">
                <a:tc>
                  <a:txBody>
                    <a:bodyPr/>
                    <a:lstStyle/>
                    <a:p>
                      <a:pPr algn="ctr">
                        <a:lnSpc>
                          <a:spcPts val="3919"/>
                        </a:lnSpc>
                        <a:defRPr/>
                      </a:pPr>
                      <a:r>
                        <a:rPr lang="en-US" sz="2799">
                          <a:solidFill>
                            <a:srgbClr val="264250"/>
                          </a:solidFill>
                          <a:latin typeface="Asap"/>
                          <a:ea typeface="Asap"/>
                          <a:cs typeface="Asap"/>
                          <a:sym typeface="Asap"/>
                        </a:rPr>
                        <a:t>VŨ THỊ MINH NGỌC - 213012716</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dash"/>
                      <a:round/>
                      <a:headEnd type="none" w="med" len="med"/>
                      <a:tailEnd type="none" w="med" len="med"/>
                    </a:lnB>
                  </a:tcPr>
                </a:tc>
              </a:tr>
              <a:tr h="1019175">
                <a:tc>
                  <a:txBody>
                    <a:bodyPr/>
                    <a:lstStyle/>
                    <a:p>
                      <a:pPr algn="ctr">
                        <a:lnSpc>
                          <a:spcPts val="3919"/>
                        </a:lnSpc>
                        <a:defRPr/>
                      </a:pPr>
                      <a:r>
                        <a:rPr lang="en-US" sz="2799">
                          <a:solidFill>
                            <a:srgbClr val="264250"/>
                          </a:solidFill>
                          <a:latin typeface="Asap"/>
                          <a:ea typeface="Asap"/>
                          <a:cs typeface="Asap"/>
                          <a:sym typeface="Asap"/>
                        </a:rPr>
                        <a:t>ĐỖ THỊ HUỆ - 223030629</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dash"/>
                      <a:round/>
                      <a:headEnd type="none" w="med" len="med"/>
                      <a:tailEnd type="none" w="med" len="med"/>
                    </a:lnT>
                    <a:lnB w="9525" cap="flat" cmpd="sng" algn="ctr">
                      <a:solidFill>
                        <a:srgbClr val="000000"/>
                      </a:solidFill>
                      <a:prstDash val="dash"/>
                      <a:round/>
                      <a:headEnd type="none" w="med" len="med"/>
                      <a:tailEnd type="none" w="med" len="med"/>
                    </a:lnB>
                  </a:tcPr>
                </a:tc>
              </a:tr>
              <a:tr h="1019175">
                <a:tc>
                  <a:txBody>
                    <a:bodyPr/>
                    <a:lstStyle/>
                    <a:p>
                      <a:pPr algn="ctr">
                        <a:lnSpc>
                          <a:spcPts val="3919"/>
                        </a:lnSpc>
                        <a:defRPr/>
                      </a:pPr>
                      <a:r>
                        <a:rPr lang="en-US" sz="2799">
                          <a:solidFill>
                            <a:srgbClr val="264250"/>
                          </a:solidFill>
                          <a:latin typeface="Asap"/>
                          <a:ea typeface="Asap"/>
                          <a:cs typeface="Asap"/>
                          <a:sym typeface="Asap"/>
                        </a:rPr>
                        <a:t>ĐẶNG HOÀNG PHÚC - 223000645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dash"/>
                      <a:round/>
                      <a:headEnd type="none" w="med" len="med"/>
                      <a:tailEnd type="none" w="med" len="med"/>
                    </a:lnT>
                    <a:lnB w="9525" cap="flat" cmpd="sng" algn="ctr">
                      <a:solidFill>
                        <a:srgbClr val="000000"/>
                      </a:solidFill>
                      <a:prstDash val="dash"/>
                      <a:round/>
                      <a:headEnd type="none" w="med" len="med"/>
                      <a:tailEnd type="none" w="med" len="med"/>
                    </a:lnB>
                  </a:tcPr>
                </a:tc>
              </a:tr>
              <a:tr h="1019175">
                <a:tc>
                  <a:txBody>
                    <a:bodyPr/>
                    <a:lstStyle/>
                    <a:p>
                      <a:pPr algn="ctr">
                        <a:lnSpc>
                          <a:spcPts val="3919"/>
                        </a:lnSpc>
                        <a:defRPr/>
                      </a:pPr>
                      <a:r>
                        <a:rPr lang="en-US" sz="2799">
                          <a:solidFill>
                            <a:srgbClr val="264250"/>
                          </a:solidFill>
                          <a:latin typeface="Asap"/>
                          <a:ea typeface="Asap"/>
                          <a:cs typeface="Asap"/>
                          <a:sym typeface="Asap"/>
                        </a:rPr>
                        <a:t>TẠ PHƯƠNG DUY - 213010502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dash"/>
                      <a:round/>
                      <a:headEnd type="none" w="med" len="med"/>
                      <a:tailEnd type="none" w="med" len="med"/>
                    </a:lnT>
                    <a:lnB w="0" cap="flat" cmpd="sng" algn="ctr">
                      <a:solidFill>
                        <a:srgbClr val="000000"/>
                      </a:solidFill>
                      <a:prstDash val="solid"/>
                      <a:round/>
                      <a:headEnd type="none" w="med" len="med"/>
                      <a:tailEnd type="none" w="med" len="med"/>
                    </a:lnB>
                  </a:tcPr>
                </a:tc>
              </a:tr>
              <a:tr h="1019175">
                <a:tc>
                  <a:txBody>
                    <a:bodyPr/>
                    <a:lstStyle/>
                    <a:p>
                      <a:pPr algn="ctr">
                        <a:lnSpc>
                          <a:spcPts val="3919"/>
                        </a:lnSpc>
                        <a:defRPr/>
                      </a:pPr>
                      <a:r>
                        <a:rPr lang="en-US" sz="2799">
                          <a:solidFill>
                            <a:srgbClr val="264250"/>
                          </a:solidFill>
                          <a:latin typeface="Asap"/>
                          <a:ea typeface="Asap"/>
                          <a:cs typeface="Asap"/>
                          <a:sym typeface="Asap"/>
                        </a:rPr>
                        <a:t>TRẦN MINH TUẤN - 213046718</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sp>
        <p:nvSpPr>
          <p:cNvPr id="101" name="Freeform 101"/>
          <p:cNvSpPr/>
          <p:nvPr/>
        </p:nvSpPr>
        <p:spPr>
          <a:xfrm flipH="1">
            <a:off x="13660390" y="1622751"/>
            <a:ext cx="1850472" cy="1769514"/>
          </a:xfrm>
          <a:custGeom>
            <a:avLst/>
            <a:gdLst/>
            <a:ahLst/>
            <a:cxnLst/>
            <a:rect l="l" t="t" r="r" b="b"/>
            <a:pathLst>
              <a:path w="1850472" h="1769514">
                <a:moveTo>
                  <a:pt x="1850472" y="0"/>
                </a:moveTo>
                <a:lnTo>
                  <a:pt x="0" y="0"/>
                </a:lnTo>
                <a:lnTo>
                  <a:pt x="0" y="1769514"/>
                </a:lnTo>
                <a:lnTo>
                  <a:pt x="1850472" y="1769514"/>
                </a:lnTo>
                <a:lnTo>
                  <a:pt x="1850472" y="0"/>
                </a:lnTo>
                <a:close/>
              </a:path>
            </a:pathLst>
          </a:custGeom>
          <a:blipFill>
            <a:blip r:embed="rId9"/>
            <a:stretch>
              <a:fillRect/>
            </a:stretch>
          </a:blipFill>
        </p:spPr>
      </p:sp>
      <p:pic>
        <p:nvPicPr>
          <p:cNvPr id="102" name="Picture 102"/>
          <p:cNvPicPr>
            <a:picLocks noChangeAspect="1"/>
          </p:cNvPicPr>
          <p:nvPr/>
        </p:nvPicPr>
        <p:blipFill>
          <a:blip r:embed="rId10"/>
          <a:srcRect/>
          <a:stretch>
            <a:fillRect/>
          </a:stretch>
        </p:blipFill>
        <p:spPr>
          <a:xfrm>
            <a:off x="1989403" y="7031878"/>
            <a:ext cx="2765071" cy="2170581"/>
          </a:xfrm>
          <a:prstGeom prst="rect">
            <a:avLst/>
          </a:prstGeom>
        </p:spPr>
      </p:pic>
      <p:grpSp>
        <p:nvGrpSpPr>
          <p:cNvPr id="103" name="Group 103"/>
          <p:cNvGrpSpPr/>
          <p:nvPr/>
        </p:nvGrpSpPr>
        <p:grpSpPr>
          <a:xfrm>
            <a:off x="594866" y="1690137"/>
            <a:ext cx="1232729" cy="7134324"/>
            <a:chOff x="0" y="0"/>
            <a:chExt cx="1643639" cy="9512432"/>
          </a:xfrm>
        </p:grpSpPr>
        <p:sp>
          <p:nvSpPr>
            <p:cNvPr id="104" name="TextBox 10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0" name="TextBox 11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1" name="TextBox 11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2" name="TextBox 11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662693"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662693"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662693"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662693"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662693"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662693" y="7763743"/>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1850864" y="5280671"/>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332255"/>
            <a:ext cx="16377587" cy="9766492"/>
            <a:chOff x="0" y="0"/>
            <a:chExt cx="4313439" cy="2572245"/>
          </a:xfrm>
        </p:grpSpPr>
        <p:sp>
          <p:nvSpPr>
            <p:cNvPr id="59" name="Freeform 59"/>
            <p:cNvSpPr/>
            <p:nvPr/>
          </p:nvSpPr>
          <p:spPr>
            <a:xfrm>
              <a:off x="0" y="0"/>
              <a:ext cx="4313439" cy="2572245"/>
            </a:xfrm>
            <a:custGeom>
              <a:avLst/>
              <a:gdLst/>
              <a:ahLst/>
              <a:cxnLst/>
              <a:rect l="l" t="t" r="r" b="b"/>
              <a:pathLst>
                <a:path w="4313439" h="2572245">
                  <a:moveTo>
                    <a:pt x="9454" y="0"/>
                  </a:moveTo>
                  <a:lnTo>
                    <a:pt x="4303984" y="0"/>
                  </a:lnTo>
                  <a:cubicBezTo>
                    <a:pt x="4309206" y="0"/>
                    <a:pt x="4313439" y="4233"/>
                    <a:pt x="4313439" y="9454"/>
                  </a:cubicBezTo>
                  <a:lnTo>
                    <a:pt x="4313439" y="2562790"/>
                  </a:lnTo>
                  <a:cubicBezTo>
                    <a:pt x="4313439" y="2565298"/>
                    <a:pt x="4312443" y="2567703"/>
                    <a:pt x="4310669" y="2569476"/>
                  </a:cubicBezTo>
                  <a:cubicBezTo>
                    <a:pt x="4308897" y="2571249"/>
                    <a:pt x="4306492" y="2572245"/>
                    <a:pt x="4303984" y="2572245"/>
                  </a:cubicBezTo>
                  <a:lnTo>
                    <a:pt x="9454" y="2572245"/>
                  </a:lnTo>
                  <a:cubicBezTo>
                    <a:pt x="6947" y="2572245"/>
                    <a:pt x="4542" y="2571249"/>
                    <a:pt x="2769" y="2569476"/>
                  </a:cubicBezTo>
                  <a:cubicBezTo>
                    <a:pt x="996" y="2567703"/>
                    <a:pt x="0" y="2565298"/>
                    <a:pt x="0" y="2562790"/>
                  </a:cubicBezTo>
                  <a:lnTo>
                    <a:pt x="0" y="9454"/>
                  </a:lnTo>
                  <a:cubicBezTo>
                    <a:pt x="0" y="6947"/>
                    <a:pt x="996" y="4542"/>
                    <a:pt x="2769" y="2769"/>
                  </a:cubicBezTo>
                  <a:cubicBezTo>
                    <a:pt x="4542" y="996"/>
                    <a:pt x="6947" y="0"/>
                    <a:pt x="9454" y="0"/>
                  </a:cubicBezTo>
                  <a:close/>
                </a:path>
              </a:pathLst>
            </a:custGeom>
            <a:solidFill>
              <a:srgbClr val="FCF4E8"/>
            </a:solidFill>
          </p:spPr>
        </p:sp>
        <p:sp>
          <p:nvSpPr>
            <p:cNvPr id="60" name="TextBox 60"/>
            <p:cNvSpPr txBox="1"/>
            <p:nvPr/>
          </p:nvSpPr>
          <p:spPr>
            <a:xfrm>
              <a:off x="0" y="-28575"/>
              <a:ext cx="4313439" cy="260082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211231" y="377587"/>
            <a:ext cx="15815117" cy="9271296"/>
            <a:chOff x="0" y="0"/>
            <a:chExt cx="4165298" cy="2441823"/>
          </a:xfrm>
        </p:grpSpPr>
        <p:sp>
          <p:nvSpPr>
            <p:cNvPr id="62" name="Freeform 62"/>
            <p:cNvSpPr/>
            <p:nvPr/>
          </p:nvSpPr>
          <p:spPr>
            <a:xfrm>
              <a:off x="0" y="0"/>
              <a:ext cx="4165298" cy="2441823"/>
            </a:xfrm>
            <a:custGeom>
              <a:avLst/>
              <a:gdLst/>
              <a:ahLst/>
              <a:cxnLst/>
              <a:rect l="l" t="t" r="r" b="b"/>
              <a:pathLst>
                <a:path w="4165298" h="2441823">
                  <a:moveTo>
                    <a:pt x="9791" y="0"/>
                  </a:moveTo>
                  <a:lnTo>
                    <a:pt x="4155508" y="0"/>
                  </a:lnTo>
                  <a:cubicBezTo>
                    <a:pt x="4158104" y="0"/>
                    <a:pt x="4160594" y="1031"/>
                    <a:pt x="4162430" y="2868"/>
                  </a:cubicBezTo>
                  <a:cubicBezTo>
                    <a:pt x="4164267" y="4704"/>
                    <a:pt x="4165298" y="7194"/>
                    <a:pt x="4165298" y="9791"/>
                  </a:cubicBezTo>
                  <a:lnTo>
                    <a:pt x="4165298" y="2432032"/>
                  </a:lnTo>
                  <a:cubicBezTo>
                    <a:pt x="4165298" y="2437439"/>
                    <a:pt x="4160915" y="2441823"/>
                    <a:pt x="4155508" y="2441823"/>
                  </a:cubicBezTo>
                  <a:lnTo>
                    <a:pt x="9791" y="2441823"/>
                  </a:lnTo>
                  <a:cubicBezTo>
                    <a:pt x="4383" y="2441823"/>
                    <a:pt x="0" y="2437439"/>
                    <a:pt x="0" y="2432032"/>
                  </a:cubicBezTo>
                  <a:lnTo>
                    <a:pt x="0" y="9791"/>
                  </a:lnTo>
                  <a:cubicBezTo>
                    <a:pt x="0" y="4383"/>
                    <a:pt x="4383" y="0"/>
                    <a:pt x="9791"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4165298" cy="247039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rot="-1135901">
            <a:off x="1209461" y="8809820"/>
            <a:ext cx="1236269" cy="1262401"/>
          </a:xfrm>
          <a:custGeom>
            <a:avLst/>
            <a:gdLst/>
            <a:ahLst/>
            <a:cxnLst/>
            <a:rect l="l" t="t" r="r" b="b"/>
            <a:pathLst>
              <a:path w="1236269" h="1262401">
                <a:moveTo>
                  <a:pt x="0" y="0"/>
                </a:moveTo>
                <a:lnTo>
                  <a:pt x="1236269" y="0"/>
                </a:lnTo>
                <a:lnTo>
                  <a:pt x="1236269" y="1262401"/>
                </a:lnTo>
                <a:lnTo>
                  <a:pt x="0" y="1262401"/>
                </a:lnTo>
                <a:lnTo>
                  <a:pt x="0" y="0"/>
                </a:lnTo>
                <a:close/>
              </a:path>
            </a:pathLst>
          </a:custGeom>
          <a:blipFill>
            <a:blip r:embed="rId6">
              <a:extLst>
                <a:ext uri="{96DAC541-7B7A-43D3-8B79-37D633B846F1}">
                  <asvg:svgBlip xmlns="" xmlns:asvg="http://schemas.microsoft.com/office/drawing/2016/SVG/main" r:embed="rId7"/>
                </a:ext>
              </a:extLst>
            </a:blip>
            <a:stretch>
              <a:fillRect r="-77073" b="-92675"/>
            </a:stretch>
          </a:blipFill>
        </p:spPr>
      </p:sp>
      <p:sp>
        <p:nvSpPr>
          <p:cNvPr id="92" name="Freeform 92"/>
          <p:cNvSpPr/>
          <p:nvPr/>
        </p:nvSpPr>
        <p:spPr>
          <a:xfrm rot="813216">
            <a:off x="1905533" y="8918685"/>
            <a:ext cx="965941" cy="986359"/>
          </a:xfrm>
          <a:custGeom>
            <a:avLst/>
            <a:gdLst/>
            <a:ahLst/>
            <a:cxnLst/>
            <a:rect l="l" t="t" r="r" b="b"/>
            <a:pathLst>
              <a:path w="965941" h="986359">
                <a:moveTo>
                  <a:pt x="0" y="0"/>
                </a:moveTo>
                <a:lnTo>
                  <a:pt x="965941" y="0"/>
                </a:lnTo>
                <a:lnTo>
                  <a:pt x="965941" y="986359"/>
                </a:lnTo>
                <a:lnTo>
                  <a:pt x="0" y="986359"/>
                </a:lnTo>
                <a:lnTo>
                  <a:pt x="0" y="0"/>
                </a:lnTo>
                <a:close/>
              </a:path>
            </a:pathLst>
          </a:custGeom>
          <a:blipFill>
            <a:blip r:embed="rId6">
              <a:extLst>
                <a:ext uri="{96DAC541-7B7A-43D3-8B79-37D633B846F1}">
                  <asvg:svgBlip xmlns="" xmlns:asvg="http://schemas.microsoft.com/office/drawing/2016/SVG/main" r:embed="rId7"/>
                </a:ext>
              </a:extLst>
            </a:blip>
            <a:stretch>
              <a:fillRect l="-81621" t="-33490" b="-64134"/>
            </a:stretch>
          </a:blipFill>
        </p:spPr>
      </p:sp>
      <p:grpSp>
        <p:nvGrpSpPr>
          <p:cNvPr id="93" name="Group 93"/>
          <p:cNvGrpSpPr/>
          <p:nvPr/>
        </p:nvGrpSpPr>
        <p:grpSpPr>
          <a:xfrm>
            <a:off x="594866" y="1690137"/>
            <a:ext cx="1232729" cy="7134324"/>
            <a:chOff x="0" y="0"/>
            <a:chExt cx="1643639" cy="9512432"/>
          </a:xfrm>
        </p:grpSpPr>
        <p:sp>
          <p:nvSpPr>
            <p:cNvPr id="94" name="TextBox 9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3" name="Group 103"/>
          <p:cNvGrpSpPr/>
          <p:nvPr/>
        </p:nvGrpSpPr>
        <p:grpSpPr>
          <a:xfrm>
            <a:off x="2010940" y="706633"/>
            <a:ext cx="14745188" cy="1392749"/>
            <a:chOff x="0" y="0"/>
            <a:chExt cx="19660250" cy="1856999"/>
          </a:xfrm>
        </p:grpSpPr>
        <p:grpSp>
          <p:nvGrpSpPr>
            <p:cNvPr id="104" name="Group 104"/>
            <p:cNvGrpSpPr/>
            <p:nvPr/>
          </p:nvGrpSpPr>
          <p:grpSpPr>
            <a:xfrm>
              <a:off x="0" y="0"/>
              <a:ext cx="19660250" cy="1856999"/>
              <a:chOff x="0" y="0"/>
              <a:chExt cx="4253646" cy="401776"/>
            </a:xfrm>
          </p:grpSpPr>
          <p:sp>
            <p:nvSpPr>
              <p:cNvPr id="105" name="Freeform 105"/>
              <p:cNvSpPr/>
              <p:nvPr/>
            </p:nvSpPr>
            <p:spPr>
              <a:xfrm>
                <a:off x="0" y="0"/>
                <a:ext cx="4253646" cy="401776"/>
              </a:xfrm>
              <a:custGeom>
                <a:avLst/>
                <a:gdLst/>
                <a:ahLst/>
                <a:cxnLst/>
                <a:rect l="l" t="t" r="r" b="b"/>
                <a:pathLst>
                  <a:path w="4253646" h="401776">
                    <a:moveTo>
                      <a:pt x="52505" y="0"/>
                    </a:moveTo>
                    <a:lnTo>
                      <a:pt x="4201142" y="0"/>
                    </a:lnTo>
                    <a:cubicBezTo>
                      <a:pt x="4215067" y="0"/>
                      <a:pt x="4228421" y="5532"/>
                      <a:pt x="4238268" y="15378"/>
                    </a:cubicBezTo>
                    <a:cubicBezTo>
                      <a:pt x="4248114" y="25225"/>
                      <a:pt x="4253646" y="38580"/>
                      <a:pt x="4253646" y="52505"/>
                    </a:cubicBezTo>
                    <a:lnTo>
                      <a:pt x="4253646" y="349271"/>
                    </a:lnTo>
                    <a:cubicBezTo>
                      <a:pt x="4253646" y="378269"/>
                      <a:pt x="4230139" y="401776"/>
                      <a:pt x="4201142" y="401776"/>
                    </a:cubicBezTo>
                    <a:lnTo>
                      <a:pt x="52505" y="401776"/>
                    </a:lnTo>
                    <a:cubicBezTo>
                      <a:pt x="38580" y="401776"/>
                      <a:pt x="25225" y="396244"/>
                      <a:pt x="15378" y="386398"/>
                    </a:cubicBezTo>
                    <a:cubicBezTo>
                      <a:pt x="5532" y="376551"/>
                      <a:pt x="0" y="363196"/>
                      <a:pt x="0" y="349271"/>
                    </a:cubicBezTo>
                    <a:lnTo>
                      <a:pt x="0" y="52505"/>
                    </a:lnTo>
                    <a:cubicBezTo>
                      <a:pt x="0" y="23507"/>
                      <a:pt x="23507" y="0"/>
                      <a:pt x="52505" y="0"/>
                    </a:cubicBezTo>
                    <a:close/>
                  </a:path>
                </a:pathLst>
              </a:custGeom>
              <a:solidFill>
                <a:srgbClr val="000000">
                  <a:alpha val="0"/>
                </a:srgbClr>
              </a:solidFill>
              <a:ln w="47625" cap="rnd">
                <a:solidFill>
                  <a:srgbClr val="E76262"/>
                </a:solidFill>
                <a:prstDash val="lgDash"/>
                <a:round/>
              </a:ln>
            </p:spPr>
          </p:sp>
          <p:sp>
            <p:nvSpPr>
              <p:cNvPr id="106" name="TextBox 106"/>
              <p:cNvSpPr txBox="1"/>
              <p:nvPr/>
            </p:nvSpPr>
            <p:spPr>
              <a:xfrm>
                <a:off x="0" y="-66675"/>
                <a:ext cx="4253646" cy="468451"/>
              </a:xfrm>
              <a:prstGeom prst="rect">
                <a:avLst/>
              </a:prstGeom>
            </p:spPr>
            <p:txBody>
              <a:bodyPr lIns="46380" tIns="46380" rIns="46380" bIns="46380" rtlCol="0" anchor="ctr"/>
              <a:lstStyle/>
              <a:p>
                <a:pPr algn="ctr">
                  <a:lnSpc>
                    <a:spcPts val="3220"/>
                  </a:lnSpc>
                </a:pPr>
                <a:endParaRPr/>
              </a:p>
            </p:txBody>
          </p:sp>
        </p:grpSp>
        <p:pic>
          <p:nvPicPr>
            <p:cNvPr id="107" name="Picture 107"/>
            <p:cNvPicPr>
              <a:picLocks noChangeAspect="1"/>
            </p:cNvPicPr>
            <p:nvPr/>
          </p:nvPicPr>
          <p:blipFill>
            <a:blip r:embed="rId8"/>
            <a:srcRect/>
            <a:stretch>
              <a:fillRect/>
            </a:stretch>
          </p:blipFill>
          <p:spPr>
            <a:xfrm>
              <a:off x="544683" y="356618"/>
              <a:ext cx="880697" cy="1143762"/>
            </a:xfrm>
            <a:prstGeom prst="rect">
              <a:avLst/>
            </a:prstGeom>
          </p:spPr>
        </p:pic>
        <p:sp>
          <p:nvSpPr>
            <p:cNvPr id="108" name="TextBox 108"/>
            <p:cNvSpPr txBox="1"/>
            <p:nvPr/>
          </p:nvSpPr>
          <p:spPr>
            <a:xfrm>
              <a:off x="2119620" y="243578"/>
              <a:ext cx="16699910" cy="1447800"/>
            </a:xfrm>
            <a:prstGeom prst="rect">
              <a:avLst/>
            </a:prstGeom>
          </p:spPr>
          <p:txBody>
            <a:bodyPr lIns="0" tIns="0" rIns="0" bIns="0" rtlCol="0" anchor="t">
              <a:spAutoFit/>
            </a:bodyPr>
            <a:lstStyle/>
            <a:p>
              <a:pPr marL="0" lvl="0" indent="0" algn="l">
                <a:lnSpc>
                  <a:spcPts val="4319"/>
                </a:lnSpc>
                <a:spcBef>
                  <a:spcPct val="0"/>
                </a:spcBef>
              </a:pPr>
              <a:r>
                <a:rPr lang="en-US" sz="3599" b="1" dirty="0" err="1">
                  <a:solidFill>
                    <a:srgbClr val="503D36"/>
                  </a:solidFill>
                  <a:latin typeface="Muli Bold"/>
                  <a:ea typeface="Muli Bold"/>
                  <a:cs typeface="Muli Bold"/>
                  <a:sym typeface="Muli Bold"/>
                </a:rPr>
                <a:t>Giả</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sử</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nếu</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dữ</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liệu</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chưa</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cho</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trước</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số</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cụm</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thì</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làm</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như</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thế</a:t>
              </a:r>
              <a:r>
                <a:rPr lang="en-US" sz="3599" b="1" dirty="0">
                  <a:solidFill>
                    <a:srgbClr val="503D36"/>
                  </a:solidFill>
                  <a:latin typeface="Muli Bold"/>
                  <a:ea typeface="Muli Bold"/>
                  <a:cs typeface="Muli Bold"/>
                  <a:sym typeface="Muli Bold"/>
                </a:rPr>
                <a:t> </a:t>
              </a:r>
              <a:r>
                <a:rPr lang="en-US" sz="3599" b="1" dirty="0" err="1">
                  <a:solidFill>
                    <a:srgbClr val="503D36"/>
                  </a:solidFill>
                  <a:latin typeface="Muli Bold"/>
                  <a:ea typeface="Muli Bold"/>
                  <a:cs typeface="Muli Bold"/>
                  <a:sym typeface="Muli Bold"/>
                </a:rPr>
                <a:t>nào</a:t>
              </a:r>
              <a:r>
                <a:rPr lang="en-US" sz="3599" b="1" dirty="0">
                  <a:solidFill>
                    <a:srgbClr val="503D36"/>
                  </a:solidFill>
                  <a:latin typeface="Muli Bold"/>
                  <a:ea typeface="Muli Bold"/>
                  <a:cs typeface="Muli Bold"/>
                  <a:sym typeface="Muli Bold"/>
                </a:rPr>
                <a:t>? </a:t>
              </a:r>
            </a:p>
          </p:txBody>
        </p:sp>
      </p:grpSp>
      <p:grpSp>
        <p:nvGrpSpPr>
          <p:cNvPr id="109" name="Group 109"/>
          <p:cNvGrpSpPr/>
          <p:nvPr/>
        </p:nvGrpSpPr>
        <p:grpSpPr>
          <a:xfrm>
            <a:off x="2197389" y="2373588"/>
            <a:ext cx="14445122" cy="1792026"/>
            <a:chOff x="0" y="0"/>
            <a:chExt cx="19260163" cy="2389368"/>
          </a:xfrm>
        </p:grpSpPr>
        <p:grpSp>
          <p:nvGrpSpPr>
            <p:cNvPr id="110" name="Group 110"/>
            <p:cNvGrpSpPr/>
            <p:nvPr/>
          </p:nvGrpSpPr>
          <p:grpSpPr>
            <a:xfrm>
              <a:off x="1056771" y="571392"/>
              <a:ext cx="18203392" cy="1817976"/>
              <a:chOff x="0" y="0"/>
              <a:chExt cx="3846660" cy="384167"/>
            </a:xfrm>
          </p:grpSpPr>
          <p:sp>
            <p:nvSpPr>
              <p:cNvPr id="111" name="Freeform 111"/>
              <p:cNvSpPr/>
              <p:nvPr/>
            </p:nvSpPr>
            <p:spPr>
              <a:xfrm>
                <a:off x="0" y="0"/>
                <a:ext cx="3846660" cy="384167"/>
              </a:xfrm>
              <a:custGeom>
                <a:avLst/>
                <a:gdLst/>
                <a:ahLst/>
                <a:cxnLst/>
                <a:rect l="l" t="t" r="r" b="b"/>
                <a:pathLst>
                  <a:path w="3846660" h="384167">
                    <a:moveTo>
                      <a:pt x="34024" y="0"/>
                    </a:moveTo>
                    <a:lnTo>
                      <a:pt x="3812636" y="0"/>
                    </a:lnTo>
                    <a:cubicBezTo>
                      <a:pt x="3821660" y="0"/>
                      <a:pt x="3830314" y="3585"/>
                      <a:pt x="3836695" y="9965"/>
                    </a:cubicBezTo>
                    <a:cubicBezTo>
                      <a:pt x="3843076" y="16346"/>
                      <a:pt x="3846660" y="25000"/>
                      <a:pt x="3846660" y="34024"/>
                    </a:cubicBezTo>
                    <a:lnTo>
                      <a:pt x="3846660" y="350143"/>
                    </a:lnTo>
                    <a:cubicBezTo>
                      <a:pt x="3846660" y="368934"/>
                      <a:pt x="3831427" y="384167"/>
                      <a:pt x="3812636" y="384167"/>
                    </a:cubicBezTo>
                    <a:lnTo>
                      <a:pt x="34024" y="384167"/>
                    </a:lnTo>
                    <a:cubicBezTo>
                      <a:pt x="25000" y="384167"/>
                      <a:pt x="16346" y="380582"/>
                      <a:pt x="9965" y="374201"/>
                    </a:cubicBezTo>
                    <a:cubicBezTo>
                      <a:pt x="3585" y="367820"/>
                      <a:pt x="0" y="359166"/>
                      <a:pt x="0" y="350143"/>
                    </a:cubicBezTo>
                    <a:lnTo>
                      <a:pt x="0" y="34024"/>
                    </a:lnTo>
                    <a:cubicBezTo>
                      <a:pt x="0" y="25000"/>
                      <a:pt x="3585" y="16346"/>
                      <a:pt x="9965" y="9965"/>
                    </a:cubicBezTo>
                    <a:cubicBezTo>
                      <a:pt x="16346" y="3585"/>
                      <a:pt x="25000" y="0"/>
                      <a:pt x="34024" y="0"/>
                    </a:cubicBezTo>
                    <a:close/>
                  </a:path>
                </a:pathLst>
              </a:custGeom>
              <a:solidFill>
                <a:srgbClr val="000000">
                  <a:alpha val="0"/>
                </a:srgbClr>
              </a:solidFill>
              <a:ln w="47625" cap="rnd">
                <a:solidFill>
                  <a:srgbClr val="E76262"/>
                </a:solidFill>
                <a:prstDash val="lgDash"/>
                <a:round/>
              </a:ln>
            </p:spPr>
          </p:sp>
          <p:sp>
            <p:nvSpPr>
              <p:cNvPr id="112" name="TextBox 112"/>
              <p:cNvSpPr txBox="1"/>
              <p:nvPr/>
            </p:nvSpPr>
            <p:spPr>
              <a:xfrm>
                <a:off x="0" y="-76200"/>
                <a:ext cx="3846660" cy="460367"/>
              </a:xfrm>
              <a:prstGeom prst="rect">
                <a:avLst/>
              </a:prstGeom>
            </p:spPr>
            <p:txBody>
              <a:bodyPr lIns="47486" tIns="47486" rIns="47486" bIns="47486" rtlCol="0" anchor="ctr"/>
              <a:lstStyle/>
              <a:p>
                <a:pPr algn="ctr">
                  <a:lnSpc>
                    <a:spcPts val="6160"/>
                  </a:lnSpc>
                </a:pPr>
                <a:endParaRPr/>
              </a:p>
            </p:txBody>
          </p:sp>
        </p:grpSp>
        <p:grpSp>
          <p:nvGrpSpPr>
            <p:cNvPr id="113" name="Group 113"/>
            <p:cNvGrpSpPr/>
            <p:nvPr/>
          </p:nvGrpSpPr>
          <p:grpSpPr>
            <a:xfrm>
              <a:off x="0" y="0"/>
              <a:ext cx="1785732" cy="1785732"/>
              <a:chOff x="0" y="0"/>
              <a:chExt cx="812800" cy="812800"/>
            </a:xfrm>
          </p:grpSpPr>
          <p:sp>
            <p:nvSpPr>
              <p:cNvPr id="114" name="Freeform 1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15" name="TextBox 115"/>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a:solidFill>
                      <a:srgbClr val="503D36"/>
                    </a:solidFill>
                    <a:latin typeface="Sniglet"/>
                    <a:ea typeface="Sniglet"/>
                    <a:cs typeface="Sniglet"/>
                    <a:sym typeface="Sniglet"/>
                  </a:rPr>
                  <a:t>01</a:t>
                </a:r>
              </a:p>
            </p:txBody>
          </p:sp>
        </p:grpSp>
        <mc:AlternateContent xmlns:mc="http://schemas.openxmlformats.org/markup-compatibility/2006">
          <mc:Choice xmlns:a14="http://schemas.microsoft.com/office/drawing/2010/main" Requires="a14">
            <p:sp>
              <p:nvSpPr>
                <p:cNvPr id="116" name="TextBox 116"/>
                <p:cNvSpPr txBox="1"/>
                <p:nvPr/>
              </p:nvSpPr>
              <p:spPr>
                <a:xfrm>
                  <a:off x="2210576" y="991342"/>
                  <a:ext cx="15495514" cy="1025921"/>
                </a:xfrm>
                <a:prstGeom prst="rect">
                  <a:avLst/>
                </a:prstGeom>
              </p:spPr>
              <p:txBody>
                <a:bodyPr lIns="0" tIns="0" rIns="0" bIns="0" rtlCol="0" anchor="t">
                  <a:spAutoFit/>
                </a:bodyPr>
                <a:lstStyle/>
                <a:p>
                  <a:pPr marL="0" lvl="0" indent="0" algn="l">
                    <a:lnSpc>
                      <a:spcPts val="3000"/>
                    </a:lnSpc>
                  </a:pPr>
                  <a:r>
                    <a:rPr lang="en-US" sz="2586" dirty="0" smtClean="0">
                      <a:solidFill>
                        <a:srgbClr val="503D36"/>
                      </a:solidFill>
                      <a:latin typeface="Sniglet"/>
                      <a:ea typeface="Sniglet"/>
                      <a:cs typeface="Sniglet"/>
                      <a:sym typeface="Sniglet"/>
                    </a:rPr>
                    <a:t>Một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phương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pháp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đơn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giản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là</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đặt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số</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thành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khoảng</a:t>
                  </a:r>
                  <a:r>
                    <a:rPr lang="en-US" sz="2586" dirty="0">
                      <a:solidFill>
                        <a:srgbClr val="503D36"/>
                      </a:solidFill>
                      <a:latin typeface="Sniglet"/>
                      <a:ea typeface="Sniglet"/>
                      <a:cs typeface="Sniglet"/>
                      <a:sym typeface="Sniglet"/>
                    </a:rPr>
                    <a:t> </a:t>
                  </a:r>
                  <a14:m>
                    <m:oMath xmlns:m="http://schemas.openxmlformats.org/officeDocument/2006/math">
                      <m:rad>
                        <m:radPr>
                          <m:degHide m:val="on"/>
                          <m:ctrlPr>
                            <a:rPr lang="en-US" sz="2586" i="1" smtClean="0">
                              <a:solidFill>
                                <a:srgbClr val="503D36"/>
                              </a:solidFill>
                              <a:latin typeface="Cambria Math" panose="02040503050406030204" pitchFamily="18" charset="0"/>
                              <a:sym typeface="Sniglet"/>
                            </a:rPr>
                          </m:ctrlPr>
                        </m:radPr>
                        <m:deg/>
                        <m:e>
                          <m:f>
                            <m:fPr>
                              <m:ctrlPr>
                                <a:rPr lang="en-US" sz="2586" i="1" smtClean="0">
                                  <a:solidFill>
                                    <a:srgbClr val="503D36"/>
                                  </a:solidFill>
                                  <a:latin typeface="Cambria Math" panose="02040503050406030204" pitchFamily="18" charset="0"/>
                                  <a:sym typeface="Sniglet"/>
                                </a:rPr>
                              </m:ctrlPr>
                            </m:fPr>
                            <m:num>
                              <m:r>
                                <a:rPr lang="en-US" sz="2586" b="0" i="1" smtClean="0">
                                  <a:solidFill>
                                    <a:srgbClr val="503D36"/>
                                  </a:solidFill>
                                  <a:latin typeface="Cambria Math" panose="02040503050406030204" pitchFamily="18" charset="0"/>
                                  <a:sym typeface="Sniglet"/>
                                </a:rPr>
                                <m:t>𝑛</m:t>
                              </m:r>
                            </m:num>
                            <m:den>
                              <m:r>
                                <a:rPr lang="en-US" sz="2586" b="0" i="1" smtClean="0">
                                  <a:solidFill>
                                    <a:srgbClr val="503D36"/>
                                  </a:solidFill>
                                  <a:latin typeface="Cambria Math" panose="02040503050406030204" pitchFamily="18" charset="0"/>
                                  <a:sym typeface="Sniglet"/>
                                </a:rPr>
                                <m:t>2</m:t>
                              </m:r>
                            </m:den>
                          </m:f>
                        </m:e>
                      </m:rad>
                    </m:oMath>
                  </a14:m>
                  <a:r>
                    <a:rPr lang="en-US" sz="2586" dirty="0" smtClean="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cho</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một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tập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dữ</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liệu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gồm</a:t>
                  </a:r>
                  <a:r>
                    <a:rPr lang="en-US" sz="2586" dirty="0">
                      <a:solidFill>
                        <a:srgbClr val="503D36"/>
                      </a:solidFill>
                      <a:latin typeface="Sniglet"/>
                      <a:ea typeface="Sniglet"/>
                      <a:cs typeface="Sniglet"/>
                      <a:sym typeface="Sniglet"/>
                    </a:rPr>
                    <a:t> n </a:t>
                  </a:r>
                  <a:r>
                    <a:rPr lang="en-US" sz="2586" dirty="0" err="1">
                      <a:solidFill>
                        <a:srgbClr val="503D36"/>
                      </a:solidFill>
                      <a:latin typeface="Sniglet"/>
                      <a:ea typeface="Sniglet"/>
                      <a:cs typeface="Sniglet"/>
                      <a:sym typeface="Sniglet"/>
                    </a:rPr>
                    <a:t>điểm</a:t>
                  </a:r>
                  <a:r>
                    <a:rPr lang="en-US" sz="2586" dirty="0">
                      <a:solidFill>
                        <a:srgbClr val="503D36"/>
                      </a:solidFill>
                      <a:latin typeface="Sniglet"/>
                      <a:ea typeface="Sniglet"/>
                      <a:cs typeface="Sniglet"/>
                      <a:sym typeface="Sniglet"/>
                    </a:rPr>
                    <a:t>. Theo </a:t>
                  </a:r>
                  <a:r>
                    <a:rPr lang="en-US" sz="2586" dirty="0" err="1">
                      <a:solidFill>
                        <a:srgbClr val="503D36"/>
                      </a:solidFill>
                      <a:latin typeface="Sniglet"/>
                      <a:ea typeface="Sniglet"/>
                      <a:cs typeface="Sniglet"/>
                      <a:sym typeface="Sniglet"/>
                    </a:rPr>
                    <a:t>kỳ</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vọng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mỗi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có</a:t>
                  </a:r>
                  <a:r>
                    <a:rPr lang="en-US" sz="2586" dirty="0">
                      <a:solidFill>
                        <a:srgbClr val="503D36"/>
                      </a:solidFill>
                      <a:latin typeface="Sniglet"/>
                      <a:ea typeface="Sniglet"/>
                      <a:cs typeface="Sniglet"/>
                      <a:sym typeface="Sniglet"/>
                    </a:rPr>
                    <a:t> </a:t>
                  </a:r>
                  <a14:m>
                    <m:oMath xmlns:m="http://schemas.openxmlformats.org/officeDocument/2006/math">
                      <m:rad>
                        <m:radPr>
                          <m:ctrlPr>
                            <a:rPr lang="en-US" sz="2586" i="1" smtClean="0">
                              <a:solidFill>
                                <a:srgbClr val="503D36"/>
                              </a:solidFill>
                              <a:latin typeface="Cambria Math" panose="02040503050406030204" pitchFamily="18" charset="0"/>
                              <a:ea typeface="Sniglet"/>
                              <a:cs typeface="Sniglet"/>
                              <a:sym typeface="Sniglet"/>
                            </a:rPr>
                          </m:ctrlPr>
                        </m:radPr>
                        <m:deg>
                          <m:r>
                            <a:rPr lang="en-US" sz="2586" i="1" smtClean="0">
                              <a:solidFill>
                                <a:srgbClr val="503D36"/>
                              </a:solidFill>
                              <a:latin typeface="Cambria Math" panose="02040503050406030204" pitchFamily="18" charset="0"/>
                              <a:ea typeface="Sniglet"/>
                              <a:cs typeface="Sniglet"/>
                              <a:sym typeface="Sniglet"/>
                            </a:rPr>
                            <m:t>2</m:t>
                          </m:r>
                        </m:deg>
                        <m:e>
                          <m:r>
                            <a:rPr lang="en-US" sz="2586" b="0" i="1" smtClean="0">
                              <a:solidFill>
                                <a:srgbClr val="503D36"/>
                              </a:solidFill>
                              <a:latin typeface="Cambria Math" panose="02040503050406030204" pitchFamily="18" charset="0"/>
                              <a:ea typeface="Sniglet"/>
                              <a:cs typeface="Sniglet"/>
                              <a:sym typeface="Sniglet"/>
                            </a:rPr>
                            <m:t>𝑛</m:t>
                          </m:r>
                        </m:e>
                      </m:rad>
                    </m:oMath>
                  </a14:m>
                  <a:r>
                    <a:rPr lang="en-US" sz="2586" dirty="0" smtClean="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điểm</a:t>
                  </a:r>
                  <a:r>
                    <a:rPr lang="en-US" sz="2586" dirty="0">
                      <a:solidFill>
                        <a:srgbClr val="503D36"/>
                      </a:solidFill>
                      <a:latin typeface="Sniglet"/>
                      <a:ea typeface="Sniglet"/>
                      <a:cs typeface="Sniglet"/>
                      <a:sym typeface="Sniglet"/>
                    </a:rPr>
                    <a:t> ( </a:t>
                  </a:r>
                  <a:r>
                    <a:rPr lang="en-US" sz="2586" dirty="0" err="1">
                      <a:solidFill>
                        <a:srgbClr val="503D36"/>
                      </a:solidFill>
                      <a:latin typeface="Sniglet"/>
                      <a:ea typeface="Sniglet"/>
                      <a:cs typeface="Sniglet"/>
                      <a:sym typeface="Sniglet"/>
                    </a:rPr>
                    <a:t>Tùy</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trong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mọi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bài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toán</a:t>
                  </a:r>
                  <a:r>
                    <a:rPr lang="en-US" sz="2586" dirty="0">
                      <a:solidFill>
                        <a:srgbClr val="503D36"/>
                      </a:solidFill>
                      <a:latin typeface="Sniglet"/>
                      <a:ea typeface="Sniglet"/>
                      <a:cs typeface="Sniglet"/>
                      <a:sym typeface="Sniglet"/>
                    </a:rPr>
                    <a:t> )</a:t>
                  </a:r>
                </a:p>
              </p:txBody>
            </p:sp>
          </mc:Choice>
          <mc:Fallback>
            <p:sp>
              <p:nvSpPr>
                <p:cNvPr id="116" name="TextBox 116"/>
                <p:cNvSpPr txBox="1">
                  <a:spLocks noRot="1" noChangeAspect="1" noMove="1" noResize="1" noEditPoints="1" noAdjustHandles="1" noChangeArrowheads="1" noChangeShapeType="1" noTextEdit="1"/>
                </p:cNvSpPr>
                <p:nvPr/>
              </p:nvSpPr>
              <p:spPr>
                <a:xfrm>
                  <a:off x="2210576" y="991342"/>
                  <a:ext cx="15495514" cy="1025921"/>
                </a:xfrm>
                <a:prstGeom prst="rect">
                  <a:avLst/>
                </a:prstGeom>
                <a:blipFill rotWithShape="0">
                  <a:blip r:embed="rId9"/>
                  <a:stretch>
                    <a:fillRect l="-1730" t="-32283" b="-25197"/>
                  </a:stretch>
                </a:blipFill>
              </p:spPr>
              <p:txBody>
                <a:bodyPr/>
                <a:lstStyle/>
                <a:p>
                  <a:r>
                    <a:rPr lang="en-US">
                      <a:noFill/>
                    </a:rPr>
                    <a:t> </a:t>
                  </a:r>
                </a:p>
              </p:txBody>
            </p:sp>
          </mc:Fallback>
        </mc:AlternateContent>
      </p:grpSp>
      <p:grpSp>
        <p:nvGrpSpPr>
          <p:cNvPr id="117" name="Group 117"/>
          <p:cNvGrpSpPr/>
          <p:nvPr/>
        </p:nvGrpSpPr>
        <p:grpSpPr>
          <a:xfrm>
            <a:off x="2197389" y="4500714"/>
            <a:ext cx="14445122" cy="2030342"/>
            <a:chOff x="0" y="0"/>
            <a:chExt cx="19260163" cy="2707122"/>
          </a:xfrm>
        </p:grpSpPr>
        <p:grpSp>
          <p:nvGrpSpPr>
            <p:cNvPr id="118" name="Group 118"/>
            <p:cNvGrpSpPr/>
            <p:nvPr/>
          </p:nvGrpSpPr>
          <p:grpSpPr>
            <a:xfrm>
              <a:off x="1056771" y="571392"/>
              <a:ext cx="18203392" cy="2135730"/>
              <a:chOff x="0" y="0"/>
              <a:chExt cx="3846660" cy="451313"/>
            </a:xfrm>
          </p:grpSpPr>
          <p:sp>
            <p:nvSpPr>
              <p:cNvPr id="119" name="Freeform 119"/>
              <p:cNvSpPr/>
              <p:nvPr/>
            </p:nvSpPr>
            <p:spPr>
              <a:xfrm>
                <a:off x="0" y="0"/>
                <a:ext cx="3846660" cy="451313"/>
              </a:xfrm>
              <a:custGeom>
                <a:avLst/>
                <a:gdLst/>
                <a:ahLst/>
                <a:cxnLst/>
                <a:rect l="l" t="t" r="r" b="b"/>
                <a:pathLst>
                  <a:path w="3846660" h="451313">
                    <a:moveTo>
                      <a:pt x="34024" y="0"/>
                    </a:moveTo>
                    <a:lnTo>
                      <a:pt x="3812636" y="0"/>
                    </a:lnTo>
                    <a:cubicBezTo>
                      <a:pt x="3821660" y="0"/>
                      <a:pt x="3830314" y="3585"/>
                      <a:pt x="3836695" y="9965"/>
                    </a:cubicBezTo>
                    <a:cubicBezTo>
                      <a:pt x="3843076" y="16346"/>
                      <a:pt x="3846660" y="25000"/>
                      <a:pt x="3846660" y="34024"/>
                    </a:cubicBezTo>
                    <a:lnTo>
                      <a:pt x="3846660" y="417289"/>
                    </a:lnTo>
                    <a:cubicBezTo>
                      <a:pt x="3846660" y="436080"/>
                      <a:pt x="3831427" y="451313"/>
                      <a:pt x="3812636" y="451313"/>
                    </a:cubicBezTo>
                    <a:lnTo>
                      <a:pt x="34024" y="451313"/>
                    </a:lnTo>
                    <a:cubicBezTo>
                      <a:pt x="25000" y="451313"/>
                      <a:pt x="16346" y="447728"/>
                      <a:pt x="9965" y="441348"/>
                    </a:cubicBezTo>
                    <a:cubicBezTo>
                      <a:pt x="3585" y="434967"/>
                      <a:pt x="0" y="426313"/>
                      <a:pt x="0" y="417289"/>
                    </a:cubicBezTo>
                    <a:lnTo>
                      <a:pt x="0" y="34024"/>
                    </a:lnTo>
                    <a:cubicBezTo>
                      <a:pt x="0" y="25000"/>
                      <a:pt x="3585" y="16346"/>
                      <a:pt x="9965" y="9965"/>
                    </a:cubicBezTo>
                    <a:cubicBezTo>
                      <a:pt x="16346" y="3585"/>
                      <a:pt x="25000" y="0"/>
                      <a:pt x="34024" y="0"/>
                    </a:cubicBezTo>
                    <a:close/>
                  </a:path>
                </a:pathLst>
              </a:custGeom>
              <a:solidFill>
                <a:srgbClr val="000000">
                  <a:alpha val="0"/>
                </a:srgbClr>
              </a:solidFill>
              <a:ln w="47625" cap="rnd">
                <a:solidFill>
                  <a:srgbClr val="E76262"/>
                </a:solidFill>
                <a:prstDash val="lgDash"/>
                <a:round/>
              </a:ln>
            </p:spPr>
          </p:sp>
          <p:sp>
            <p:nvSpPr>
              <p:cNvPr id="120" name="TextBox 120"/>
              <p:cNvSpPr txBox="1"/>
              <p:nvPr/>
            </p:nvSpPr>
            <p:spPr>
              <a:xfrm>
                <a:off x="0" y="-76200"/>
                <a:ext cx="3846660" cy="527513"/>
              </a:xfrm>
              <a:prstGeom prst="rect">
                <a:avLst/>
              </a:prstGeom>
            </p:spPr>
            <p:txBody>
              <a:bodyPr lIns="47486" tIns="47486" rIns="47486" bIns="47486" rtlCol="0" anchor="ctr"/>
              <a:lstStyle/>
              <a:p>
                <a:pPr algn="ctr">
                  <a:lnSpc>
                    <a:spcPts val="6160"/>
                  </a:lnSpc>
                </a:pPr>
                <a:endParaRPr/>
              </a:p>
            </p:txBody>
          </p:sp>
        </p:grpSp>
        <p:grpSp>
          <p:nvGrpSpPr>
            <p:cNvPr id="121" name="Group 121"/>
            <p:cNvGrpSpPr/>
            <p:nvPr/>
          </p:nvGrpSpPr>
          <p:grpSpPr>
            <a:xfrm>
              <a:off x="0" y="0"/>
              <a:ext cx="1785732" cy="178573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23" name="TextBox 123"/>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a:solidFill>
                      <a:srgbClr val="503D36"/>
                    </a:solidFill>
                    <a:latin typeface="Sniglet"/>
                    <a:ea typeface="Sniglet"/>
                    <a:cs typeface="Sniglet"/>
                    <a:sym typeface="Sniglet"/>
                  </a:rPr>
                  <a:t>02</a:t>
                </a:r>
              </a:p>
            </p:txBody>
          </p:sp>
        </p:grpSp>
        <p:sp>
          <p:nvSpPr>
            <p:cNvPr id="124" name="TextBox 124"/>
            <p:cNvSpPr txBox="1"/>
            <p:nvPr/>
          </p:nvSpPr>
          <p:spPr>
            <a:xfrm>
              <a:off x="2192132" y="868496"/>
              <a:ext cx="16583883" cy="1541522"/>
            </a:xfrm>
            <a:prstGeom prst="rect">
              <a:avLst/>
            </a:prstGeom>
          </p:spPr>
          <p:txBody>
            <a:bodyPr lIns="0" tIns="0" rIns="0" bIns="0" rtlCol="0" anchor="t">
              <a:spAutoFit/>
            </a:bodyPr>
            <a:lstStyle/>
            <a:p>
              <a:pPr marL="0" lvl="0" indent="0" algn="l">
                <a:lnSpc>
                  <a:spcPts val="3000"/>
                </a:lnSpc>
              </a:pPr>
              <a:r>
                <a:rPr lang="en-US" sz="2586" dirty="0" err="1">
                  <a:solidFill>
                    <a:srgbClr val="503D36"/>
                  </a:solidFill>
                  <a:latin typeface="Sniglet"/>
                  <a:ea typeface="Sniglet"/>
                  <a:cs typeface="Sniglet"/>
                  <a:sym typeface="Sniglet"/>
                </a:rPr>
                <a:t>Phương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pháp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khuỷu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tay</a:t>
              </a:r>
              <a:r>
                <a:rPr lang="en-US" sz="2586" dirty="0">
                  <a:solidFill>
                    <a:srgbClr val="503D36"/>
                  </a:solidFill>
                  <a:latin typeface="Sniglet"/>
                  <a:ea typeface="Sniglet"/>
                  <a:cs typeface="Sniglet"/>
                  <a:sym typeface="Sniglet"/>
                </a:rPr>
                <a:t> (  Elbow Method ) </a:t>
              </a:r>
              <a:r>
                <a:rPr lang="en-US" sz="2586" dirty="0" err="1">
                  <a:solidFill>
                    <a:srgbClr val="503D36"/>
                  </a:solidFill>
                  <a:latin typeface="Sniglet"/>
                  <a:ea typeface="Sniglet"/>
                  <a:cs typeface="Sniglet"/>
                  <a:sym typeface="Sniglet"/>
                </a:rPr>
                <a:t>cũng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thường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được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sử</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dụng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dựa</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trên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việc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giảm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phương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sai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trong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và</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chọn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điểm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ngoặt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của</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đường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cong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phương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sai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để</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tìm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số</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hợp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lý</a:t>
              </a:r>
              <a:r>
                <a:rPr lang="en-US" sz="2586" dirty="0">
                  <a:solidFill>
                    <a:srgbClr val="503D36"/>
                  </a:solidFill>
                  <a:latin typeface="Sniglet"/>
                  <a:ea typeface="Sniglet"/>
                  <a:cs typeface="Sniglet"/>
                  <a:sym typeface="Sniglet"/>
                </a:rPr>
                <a:t>.</a:t>
              </a:r>
            </a:p>
          </p:txBody>
        </p:sp>
      </p:grpSp>
      <p:grpSp>
        <p:nvGrpSpPr>
          <p:cNvPr id="125" name="Group 125"/>
          <p:cNvGrpSpPr/>
          <p:nvPr/>
        </p:nvGrpSpPr>
        <p:grpSpPr>
          <a:xfrm>
            <a:off x="2197389" y="6708477"/>
            <a:ext cx="14445122" cy="2477579"/>
            <a:chOff x="0" y="0"/>
            <a:chExt cx="19260163" cy="3303438"/>
          </a:xfrm>
        </p:grpSpPr>
        <p:grpSp>
          <p:nvGrpSpPr>
            <p:cNvPr id="126" name="Group 126"/>
            <p:cNvGrpSpPr/>
            <p:nvPr/>
          </p:nvGrpSpPr>
          <p:grpSpPr>
            <a:xfrm>
              <a:off x="1056771" y="571392"/>
              <a:ext cx="18203392" cy="2732046"/>
              <a:chOff x="0" y="0"/>
              <a:chExt cx="3846660" cy="577324"/>
            </a:xfrm>
          </p:grpSpPr>
          <p:sp>
            <p:nvSpPr>
              <p:cNvPr id="127" name="Freeform 127"/>
              <p:cNvSpPr/>
              <p:nvPr/>
            </p:nvSpPr>
            <p:spPr>
              <a:xfrm>
                <a:off x="0" y="0"/>
                <a:ext cx="3846660" cy="577324"/>
              </a:xfrm>
              <a:custGeom>
                <a:avLst/>
                <a:gdLst/>
                <a:ahLst/>
                <a:cxnLst/>
                <a:rect l="l" t="t" r="r" b="b"/>
                <a:pathLst>
                  <a:path w="3846660" h="577324">
                    <a:moveTo>
                      <a:pt x="34024" y="0"/>
                    </a:moveTo>
                    <a:lnTo>
                      <a:pt x="3812636" y="0"/>
                    </a:lnTo>
                    <a:cubicBezTo>
                      <a:pt x="3821660" y="0"/>
                      <a:pt x="3830314" y="3585"/>
                      <a:pt x="3836695" y="9965"/>
                    </a:cubicBezTo>
                    <a:cubicBezTo>
                      <a:pt x="3843076" y="16346"/>
                      <a:pt x="3846660" y="25000"/>
                      <a:pt x="3846660" y="34024"/>
                    </a:cubicBezTo>
                    <a:lnTo>
                      <a:pt x="3846660" y="543300"/>
                    </a:lnTo>
                    <a:cubicBezTo>
                      <a:pt x="3846660" y="552324"/>
                      <a:pt x="3843076" y="560978"/>
                      <a:pt x="3836695" y="567359"/>
                    </a:cubicBezTo>
                    <a:cubicBezTo>
                      <a:pt x="3830314" y="573739"/>
                      <a:pt x="3821660" y="577324"/>
                      <a:pt x="3812636" y="577324"/>
                    </a:cubicBezTo>
                    <a:lnTo>
                      <a:pt x="34024" y="577324"/>
                    </a:lnTo>
                    <a:cubicBezTo>
                      <a:pt x="15233" y="577324"/>
                      <a:pt x="0" y="562091"/>
                      <a:pt x="0" y="543300"/>
                    </a:cubicBezTo>
                    <a:lnTo>
                      <a:pt x="0" y="34024"/>
                    </a:lnTo>
                    <a:cubicBezTo>
                      <a:pt x="0" y="25000"/>
                      <a:pt x="3585" y="16346"/>
                      <a:pt x="9965" y="9965"/>
                    </a:cubicBezTo>
                    <a:cubicBezTo>
                      <a:pt x="16346" y="3585"/>
                      <a:pt x="25000" y="0"/>
                      <a:pt x="34024" y="0"/>
                    </a:cubicBezTo>
                    <a:close/>
                  </a:path>
                </a:pathLst>
              </a:custGeom>
              <a:solidFill>
                <a:srgbClr val="000000">
                  <a:alpha val="0"/>
                </a:srgbClr>
              </a:solidFill>
              <a:ln w="47625" cap="rnd">
                <a:solidFill>
                  <a:srgbClr val="E76262"/>
                </a:solidFill>
                <a:prstDash val="lgDash"/>
                <a:round/>
              </a:ln>
            </p:spPr>
          </p:sp>
          <p:sp>
            <p:nvSpPr>
              <p:cNvPr id="128" name="TextBox 128"/>
              <p:cNvSpPr txBox="1"/>
              <p:nvPr/>
            </p:nvSpPr>
            <p:spPr>
              <a:xfrm>
                <a:off x="0" y="-76200"/>
                <a:ext cx="3846660" cy="653524"/>
              </a:xfrm>
              <a:prstGeom prst="rect">
                <a:avLst/>
              </a:prstGeom>
            </p:spPr>
            <p:txBody>
              <a:bodyPr lIns="47486" tIns="47486" rIns="47486" bIns="47486" rtlCol="0" anchor="ctr"/>
              <a:lstStyle/>
              <a:p>
                <a:pPr algn="ctr">
                  <a:lnSpc>
                    <a:spcPts val="6160"/>
                  </a:lnSpc>
                </a:pPr>
                <a:endParaRPr/>
              </a:p>
            </p:txBody>
          </p:sp>
        </p:grpSp>
        <p:grpSp>
          <p:nvGrpSpPr>
            <p:cNvPr id="129" name="Group 129"/>
            <p:cNvGrpSpPr/>
            <p:nvPr/>
          </p:nvGrpSpPr>
          <p:grpSpPr>
            <a:xfrm>
              <a:off x="0" y="0"/>
              <a:ext cx="1785732" cy="1785732"/>
              <a:chOff x="0" y="0"/>
              <a:chExt cx="812800" cy="812800"/>
            </a:xfrm>
          </p:grpSpPr>
          <p:sp>
            <p:nvSpPr>
              <p:cNvPr id="130" name="Freeform 1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31" name="TextBox 131"/>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a:solidFill>
                      <a:srgbClr val="503D36"/>
                    </a:solidFill>
                    <a:latin typeface="Sniglet"/>
                    <a:ea typeface="Sniglet"/>
                    <a:cs typeface="Sniglet"/>
                    <a:sym typeface="Sniglet"/>
                  </a:rPr>
                  <a:t>03</a:t>
                </a:r>
              </a:p>
            </p:txBody>
          </p:sp>
        </p:grpSp>
        <p:sp>
          <p:nvSpPr>
            <p:cNvPr id="132" name="TextBox 132"/>
            <p:cNvSpPr txBox="1"/>
            <p:nvPr/>
          </p:nvSpPr>
          <p:spPr>
            <a:xfrm>
              <a:off x="2210576" y="991342"/>
              <a:ext cx="16613994" cy="2049522"/>
            </a:xfrm>
            <a:prstGeom prst="rect">
              <a:avLst/>
            </a:prstGeom>
          </p:spPr>
          <p:txBody>
            <a:bodyPr lIns="0" tIns="0" rIns="0" bIns="0" rtlCol="0" anchor="t">
              <a:spAutoFit/>
            </a:bodyPr>
            <a:lstStyle/>
            <a:p>
              <a:pPr marL="0" lvl="0" indent="0" algn="l">
                <a:lnSpc>
                  <a:spcPts val="3000"/>
                </a:lnSpc>
              </a:pPr>
              <a:r>
                <a:rPr lang="en-US" sz="2586" dirty="0" err="1">
                  <a:solidFill>
                    <a:srgbClr val="503D36"/>
                  </a:solidFill>
                  <a:latin typeface="Sniglet"/>
                  <a:ea typeface="Sniglet"/>
                  <a:cs typeface="Sniglet"/>
                  <a:sym typeface="Sniglet"/>
                </a:rPr>
                <a:t>Các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phương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pháp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tiên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tiến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hơn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sử</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dụng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tiêu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chí</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thông</a:t>
              </a:r>
              <a:r>
                <a:rPr lang="en-US" sz="2586" dirty="0">
                  <a:solidFill>
                    <a:srgbClr val="503D36"/>
                  </a:solidFill>
                  <a:latin typeface="Sniglet"/>
                  <a:ea typeface="Sniglet"/>
                  <a:cs typeface="Sniglet"/>
                  <a:sym typeface="Sniglet"/>
                </a:rPr>
                <a:t> tin </a:t>
              </a:r>
              <a:r>
                <a:rPr lang="en-US" sz="2586" dirty="0" err="1">
                  <a:solidFill>
                    <a:srgbClr val="503D36"/>
                  </a:solidFill>
                  <a:latin typeface="Sniglet"/>
                  <a:ea typeface="Sniglet"/>
                  <a:cs typeface="Sniglet"/>
                  <a:sym typeface="Sniglet"/>
                </a:rPr>
                <a:t>hoặc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lý</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thuyết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thông</a:t>
              </a:r>
              <a:r>
                <a:rPr lang="en-US" sz="2586" dirty="0">
                  <a:solidFill>
                    <a:srgbClr val="503D36"/>
                  </a:solidFill>
                  <a:latin typeface="Sniglet"/>
                  <a:ea typeface="Sniglet"/>
                  <a:cs typeface="Sniglet"/>
                  <a:sym typeface="Sniglet"/>
                </a:rPr>
                <a:t> tin </a:t>
              </a:r>
              <a:r>
                <a:rPr lang="en-US" sz="2586" dirty="0" err="1">
                  <a:solidFill>
                    <a:srgbClr val="503D36"/>
                  </a:solidFill>
                  <a:latin typeface="Sniglet"/>
                  <a:ea typeface="Sniglet"/>
                  <a:cs typeface="Sniglet"/>
                  <a:sym typeface="Sniglet"/>
                </a:rPr>
                <a:t>để</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xác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định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số</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Một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cách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khác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là</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xác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thực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chéo</a:t>
              </a:r>
              <a:r>
                <a:rPr lang="en-US" sz="2586" dirty="0">
                  <a:solidFill>
                    <a:srgbClr val="503D36"/>
                  </a:solidFill>
                  <a:latin typeface="Sniglet"/>
                  <a:ea typeface="Sniglet"/>
                  <a:cs typeface="Sniglet"/>
                  <a:sym typeface="Sniglet"/>
                </a:rPr>
                <a:t>, chia </a:t>
              </a:r>
              <a:r>
                <a:rPr lang="en-US" sz="2586" dirty="0" err="1">
                  <a:solidFill>
                    <a:srgbClr val="503D36"/>
                  </a:solidFill>
                  <a:latin typeface="Sniglet"/>
                  <a:ea typeface="Sniglet"/>
                  <a:cs typeface="Sniglet"/>
                  <a:sym typeface="Sniglet"/>
                </a:rPr>
                <a:t>tập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dữ</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liệu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thành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nhiều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phần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và</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sử</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dụng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mỗi</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phần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để</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kiểm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tra</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chất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lượng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của</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mô</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hình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phân</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Sau </a:t>
              </a:r>
              <a:r>
                <a:rPr lang="en-US" sz="2586" dirty="0" err="1">
                  <a:solidFill>
                    <a:srgbClr val="503D36"/>
                  </a:solidFill>
                  <a:latin typeface="Sniglet"/>
                  <a:ea typeface="Sniglet"/>
                  <a:cs typeface="Sniglet"/>
                  <a:sym typeface="Sniglet"/>
                </a:rPr>
                <a:t>đó</a:t>
              </a:r>
              <a:r>
                <a:rPr lang="en-US" sz="2586" dirty="0">
                  <a:solidFill>
                    <a:srgbClr val="503D36"/>
                  </a:solidFill>
                  <a:latin typeface="Sniglet"/>
                  <a:ea typeface="Sniglet"/>
                  <a:cs typeface="Sniglet"/>
                  <a:sym typeface="Sniglet"/>
                </a:rPr>
                <a:t>, so </a:t>
              </a:r>
              <a:r>
                <a:rPr lang="en-US" sz="2586" dirty="0" err="1">
                  <a:solidFill>
                    <a:srgbClr val="503D36"/>
                  </a:solidFill>
                  <a:latin typeface="Sniglet"/>
                  <a:ea typeface="Sniglet"/>
                  <a:cs typeface="Sniglet"/>
                  <a:sym typeface="Sniglet"/>
                </a:rPr>
                <a:t>sánh</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chất</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lượng</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của</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giá</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trị</a:t>
              </a:r>
              <a:r>
                <a:rPr lang="en-US" sz="2586" dirty="0">
                  <a:solidFill>
                    <a:srgbClr val="503D36"/>
                  </a:solidFill>
                  <a:latin typeface="Sniglet"/>
                  <a:ea typeface="Sniglet"/>
                  <a:cs typeface="Sniglet"/>
                  <a:sym typeface="Sniglet"/>
                </a:rPr>
                <a:t> k </a:t>
              </a:r>
              <a:r>
                <a:rPr lang="en-US" sz="2586" dirty="0" err="1">
                  <a:solidFill>
                    <a:srgbClr val="503D36"/>
                  </a:solidFill>
                  <a:latin typeface="Sniglet"/>
                  <a:ea typeface="Sniglet"/>
                  <a:cs typeface="Sniglet"/>
                  <a:sym typeface="Sniglet"/>
                </a:rPr>
                <a:t>khác</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nhau</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để</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tìm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số</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cụm</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phù</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hợp</a:t>
              </a:r>
              <a:r>
                <a:rPr lang="en-US" sz="2586" dirty="0">
                  <a:solidFill>
                    <a:srgbClr val="503D36"/>
                  </a:solidFill>
                  <a:latin typeface="Sniglet"/>
                  <a:ea typeface="Sniglet"/>
                  <a:cs typeface="Sniglet"/>
                  <a:sym typeface="Sniglet"/>
                </a:rPr>
                <a:t> </a:t>
              </a:r>
              <a:r>
                <a:rPr lang="en-US" sz="2586" dirty="0" err="1">
                  <a:solidFill>
                    <a:srgbClr val="503D36"/>
                  </a:solidFill>
                  <a:latin typeface="Sniglet"/>
                  <a:ea typeface="Sniglet"/>
                  <a:cs typeface="Sniglet"/>
                  <a:sym typeface="Sniglet"/>
                </a:rPr>
                <a:t>nhất</a:t>
              </a:r>
              <a:r>
                <a:rPr lang="en-US" sz="2586" dirty="0">
                  <a:solidFill>
                    <a:srgbClr val="503D36"/>
                  </a:solidFill>
                  <a:latin typeface="Sniglet"/>
                  <a:ea typeface="Sniglet"/>
                  <a:cs typeface="Sniglet"/>
                  <a:sym typeface="Sniglet"/>
                </a:rPr>
                <a:t>.</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arn(inVertical)">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500" fill="hold"/>
                                        <p:tgtEl>
                                          <p:spTgt spid="109"/>
                                        </p:tgtEl>
                                        <p:attrNameLst>
                                          <p:attrName>ppt_x</p:attrName>
                                        </p:attrNameLst>
                                      </p:cBhvr>
                                      <p:tavLst>
                                        <p:tav tm="0">
                                          <p:val>
                                            <p:strVal val="#ppt_x"/>
                                          </p:val>
                                        </p:tav>
                                        <p:tav tm="100000">
                                          <p:val>
                                            <p:strVal val="#ppt_x"/>
                                          </p:val>
                                        </p:tav>
                                      </p:tavLst>
                                    </p:anim>
                                    <p:anim calcmode="lin" valueType="num">
                                      <p:cBhvr additive="base">
                                        <p:cTn id="13"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7"/>
                                        </p:tgtEl>
                                        <p:attrNameLst>
                                          <p:attrName>style.visibility</p:attrName>
                                        </p:attrNameLst>
                                      </p:cBhvr>
                                      <p:to>
                                        <p:strVal val="visible"/>
                                      </p:to>
                                    </p:set>
                                    <p:anim calcmode="lin" valueType="num">
                                      <p:cBhvr additive="base">
                                        <p:cTn id="18" dur="500" fill="hold"/>
                                        <p:tgtEl>
                                          <p:spTgt spid="117"/>
                                        </p:tgtEl>
                                        <p:attrNameLst>
                                          <p:attrName>ppt_x</p:attrName>
                                        </p:attrNameLst>
                                      </p:cBhvr>
                                      <p:tavLst>
                                        <p:tav tm="0">
                                          <p:val>
                                            <p:strVal val="#ppt_x"/>
                                          </p:val>
                                        </p:tav>
                                        <p:tav tm="100000">
                                          <p:val>
                                            <p:strVal val="#ppt_x"/>
                                          </p:val>
                                        </p:tav>
                                      </p:tavLst>
                                    </p:anim>
                                    <p:anim calcmode="lin" valueType="num">
                                      <p:cBhvr additive="base">
                                        <p:cTn id="19"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5"/>
                                        </p:tgtEl>
                                        <p:attrNameLst>
                                          <p:attrName>style.visibility</p:attrName>
                                        </p:attrNameLst>
                                      </p:cBhvr>
                                      <p:to>
                                        <p:strVal val="visible"/>
                                      </p:to>
                                    </p:set>
                                    <p:anim calcmode="lin" valueType="num">
                                      <p:cBhvr additive="base">
                                        <p:cTn id="24" dur="500" fill="hold"/>
                                        <p:tgtEl>
                                          <p:spTgt spid="125"/>
                                        </p:tgtEl>
                                        <p:attrNameLst>
                                          <p:attrName>ppt_x</p:attrName>
                                        </p:attrNameLst>
                                      </p:cBhvr>
                                      <p:tavLst>
                                        <p:tav tm="0">
                                          <p:val>
                                            <p:strVal val="#ppt_x"/>
                                          </p:val>
                                        </p:tav>
                                        <p:tav tm="100000">
                                          <p:val>
                                            <p:strVal val="#ppt_x"/>
                                          </p:val>
                                        </p:tav>
                                      </p:tavLst>
                                    </p:anim>
                                    <p:anim calcmode="lin" valueType="num">
                                      <p:cBhvr additive="base">
                                        <p:cTn id="25"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849442" y="1193603"/>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849442" y="2480017"/>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849442" y="3766853"/>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849442" y="5052846"/>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849442" y="6339260"/>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661541" y="1470992"/>
            <a:ext cx="1232729" cy="7134324"/>
            <a:chOff x="0" y="0"/>
            <a:chExt cx="1643639" cy="9512432"/>
          </a:xfrm>
        </p:grpSpPr>
        <p:sp>
          <p:nvSpPr>
            <p:cNvPr id="40" name="TextBox 40"/>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1" name="TextBox 41"/>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49" name="Freeform 49"/>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50" name="Group 50"/>
          <p:cNvGrpSpPr/>
          <p:nvPr/>
        </p:nvGrpSpPr>
        <p:grpSpPr>
          <a:xfrm>
            <a:off x="1028700" y="357779"/>
            <a:ext cx="16323551" cy="9185981"/>
            <a:chOff x="0" y="0"/>
            <a:chExt cx="4299207" cy="2419353"/>
          </a:xfrm>
        </p:grpSpPr>
        <p:sp>
          <p:nvSpPr>
            <p:cNvPr id="51" name="Freeform 51"/>
            <p:cNvSpPr/>
            <p:nvPr/>
          </p:nvSpPr>
          <p:spPr>
            <a:xfrm>
              <a:off x="0" y="0"/>
              <a:ext cx="4299207" cy="2419353"/>
            </a:xfrm>
            <a:custGeom>
              <a:avLst/>
              <a:gdLst/>
              <a:ahLst/>
              <a:cxnLst/>
              <a:rect l="l" t="t" r="r" b="b"/>
              <a:pathLst>
                <a:path w="4299207" h="2419353">
                  <a:moveTo>
                    <a:pt x="9486" y="0"/>
                  </a:moveTo>
                  <a:lnTo>
                    <a:pt x="4289721" y="0"/>
                  </a:lnTo>
                  <a:cubicBezTo>
                    <a:pt x="4294960" y="0"/>
                    <a:pt x="4299207" y="4247"/>
                    <a:pt x="4299207" y="9486"/>
                  </a:cubicBezTo>
                  <a:lnTo>
                    <a:pt x="4299207" y="2409867"/>
                  </a:lnTo>
                  <a:cubicBezTo>
                    <a:pt x="4299207" y="2415106"/>
                    <a:pt x="4294960" y="2419353"/>
                    <a:pt x="4289721" y="2419353"/>
                  </a:cubicBezTo>
                  <a:lnTo>
                    <a:pt x="9486" y="2419353"/>
                  </a:lnTo>
                  <a:cubicBezTo>
                    <a:pt x="4247" y="2419353"/>
                    <a:pt x="0" y="2415106"/>
                    <a:pt x="0" y="2409867"/>
                  </a:cubicBezTo>
                  <a:lnTo>
                    <a:pt x="0" y="9486"/>
                  </a:lnTo>
                  <a:cubicBezTo>
                    <a:pt x="0" y="4247"/>
                    <a:pt x="4247" y="0"/>
                    <a:pt x="9486" y="0"/>
                  </a:cubicBezTo>
                  <a:close/>
                </a:path>
              </a:pathLst>
            </a:custGeom>
            <a:solidFill>
              <a:srgbClr val="FCF4E8"/>
            </a:solidFill>
          </p:spPr>
        </p:sp>
        <p:sp>
          <p:nvSpPr>
            <p:cNvPr id="52" name="TextBox 52"/>
            <p:cNvSpPr txBox="1"/>
            <p:nvPr/>
          </p:nvSpPr>
          <p:spPr>
            <a:xfrm>
              <a:off x="0" y="-28575"/>
              <a:ext cx="4299207" cy="2447928"/>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337094" y="664653"/>
            <a:ext cx="15605782" cy="8593647"/>
            <a:chOff x="0" y="0"/>
            <a:chExt cx="4110165" cy="2263347"/>
          </a:xfrm>
        </p:grpSpPr>
        <p:sp>
          <p:nvSpPr>
            <p:cNvPr id="54" name="Freeform 54"/>
            <p:cNvSpPr/>
            <p:nvPr/>
          </p:nvSpPr>
          <p:spPr>
            <a:xfrm>
              <a:off x="0" y="0"/>
              <a:ext cx="4110165" cy="2263347"/>
            </a:xfrm>
            <a:custGeom>
              <a:avLst/>
              <a:gdLst/>
              <a:ahLst/>
              <a:cxnLst/>
              <a:rect l="l" t="t" r="r" b="b"/>
              <a:pathLst>
                <a:path w="4110165" h="2263347">
                  <a:moveTo>
                    <a:pt x="9922" y="0"/>
                  </a:moveTo>
                  <a:lnTo>
                    <a:pt x="4100243" y="0"/>
                  </a:lnTo>
                  <a:cubicBezTo>
                    <a:pt x="4105723" y="0"/>
                    <a:pt x="4110165" y="4442"/>
                    <a:pt x="4110165" y="9922"/>
                  </a:cubicBezTo>
                  <a:lnTo>
                    <a:pt x="4110165" y="2253425"/>
                  </a:lnTo>
                  <a:cubicBezTo>
                    <a:pt x="4110165" y="2256057"/>
                    <a:pt x="4109120" y="2258581"/>
                    <a:pt x="4107259" y="2260441"/>
                  </a:cubicBezTo>
                  <a:cubicBezTo>
                    <a:pt x="4105398" y="2262302"/>
                    <a:pt x="4102875" y="2263347"/>
                    <a:pt x="4100243" y="2263347"/>
                  </a:cubicBezTo>
                  <a:lnTo>
                    <a:pt x="9922" y="2263347"/>
                  </a:lnTo>
                  <a:cubicBezTo>
                    <a:pt x="7290" y="2263347"/>
                    <a:pt x="4767" y="2262302"/>
                    <a:pt x="2906" y="2260441"/>
                  </a:cubicBezTo>
                  <a:cubicBezTo>
                    <a:pt x="1045" y="2258581"/>
                    <a:pt x="0" y="2256057"/>
                    <a:pt x="0" y="2253425"/>
                  </a:cubicBezTo>
                  <a:lnTo>
                    <a:pt x="0" y="9922"/>
                  </a:lnTo>
                  <a:cubicBezTo>
                    <a:pt x="0" y="7290"/>
                    <a:pt x="1045" y="4767"/>
                    <a:pt x="2906" y="2906"/>
                  </a:cubicBezTo>
                  <a:cubicBezTo>
                    <a:pt x="4767" y="1045"/>
                    <a:pt x="7290" y="0"/>
                    <a:pt x="9922" y="0"/>
                  </a:cubicBezTo>
                  <a:close/>
                </a:path>
              </a:pathLst>
            </a:custGeom>
            <a:solidFill>
              <a:srgbClr val="000000">
                <a:alpha val="0"/>
              </a:srgbClr>
            </a:solidFill>
            <a:ln w="47625" cap="sq">
              <a:solidFill>
                <a:srgbClr val="9FC2B6"/>
              </a:solidFill>
              <a:prstDash val="lgDash"/>
              <a:miter/>
            </a:ln>
          </p:spPr>
        </p:sp>
        <p:sp>
          <p:nvSpPr>
            <p:cNvPr id="55" name="TextBox 55"/>
            <p:cNvSpPr txBox="1"/>
            <p:nvPr/>
          </p:nvSpPr>
          <p:spPr>
            <a:xfrm>
              <a:off x="0" y="-28575"/>
              <a:ext cx="4110165" cy="2291922"/>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16258816" y="7645680"/>
            <a:ext cx="2186870" cy="1083671"/>
            <a:chOff x="0" y="0"/>
            <a:chExt cx="595553" cy="295117"/>
          </a:xfrm>
        </p:grpSpPr>
        <p:sp>
          <p:nvSpPr>
            <p:cNvPr id="57" name="Freeform 57"/>
            <p:cNvSpPr/>
            <p:nvPr/>
          </p:nvSpPr>
          <p:spPr>
            <a:xfrm>
              <a:off x="0" y="0"/>
              <a:ext cx="595553" cy="295117"/>
            </a:xfrm>
            <a:custGeom>
              <a:avLst/>
              <a:gdLst/>
              <a:ahLst/>
              <a:cxnLst/>
              <a:rect l="l" t="t" r="r" b="b"/>
              <a:pathLst>
                <a:path w="595553" h="295117">
                  <a:moveTo>
                    <a:pt x="88505" y="0"/>
                  </a:moveTo>
                  <a:lnTo>
                    <a:pt x="507048" y="0"/>
                  </a:lnTo>
                  <a:cubicBezTo>
                    <a:pt x="555928" y="0"/>
                    <a:pt x="595553" y="39625"/>
                    <a:pt x="595553" y="88505"/>
                  </a:cubicBezTo>
                  <a:lnTo>
                    <a:pt x="595553" y="206613"/>
                  </a:lnTo>
                  <a:cubicBezTo>
                    <a:pt x="595553" y="255492"/>
                    <a:pt x="555928" y="295117"/>
                    <a:pt x="507048" y="295117"/>
                  </a:cubicBezTo>
                  <a:lnTo>
                    <a:pt x="88505" y="295117"/>
                  </a:lnTo>
                  <a:cubicBezTo>
                    <a:pt x="39625" y="295117"/>
                    <a:pt x="0" y="255492"/>
                    <a:pt x="0" y="206613"/>
                  </a:cubicBezTo>
                  <a:lnTo>
                    <a:pt x="0" y="88505"/>
                  </a:lnTo>
                  <a:cubicBezTo>
                    <a:pt x="0" y="39625"/>
                    <a:pt x="39625" y="0"/>
                    <a:pt x="88505" y="0"/>
                  </a:cubicBezTo>
                  <a:close/>
                </a:path>
              </a:pathLst>
            </a:custGeom>
            <a:solidFill>
              <a:srgbClr val="FFCF91"/>
            </a:solidFill>
          </p:spPr>
        </p:sp>
        <p:sp>
          <p:nvSpPr>
            <p:cNvPr id="58" name="TextBox 58"/>
            <p:cNvSpPr txBox="1"/>
            <p:nvPr/>
          </p:nvSpPr>
          <p:spPr>
            <a:xfrm>
              <a:off x="0" y="-28575"/>
              <a:ext cx="595553" cy="323692"/>
            </a:xfrm>
            <a:prstGeom prst="rect">
              <a:avLst/>
            </a:prstGeom>
          </p:spPr>
          <p:txBody>
            <a:bodyPr lIns="51986" tIns="51986" rIns="51986" bIns="51986" rtlCol="0" anchor="ctr"/>
            <a:lstStyle/>
            <a:p>
              <a:pPr algn="ctr">
                <a:lnSpc>
                  <a:spcPts val="2659"/>
                </a:lnSpc>
              </a:pPr>
              <a:endParaRPr/>
            </a:p>
          </p:txBody>
        </p:sp>
      </p:grpSp>
      <p:grpSp>
        <p:nvGrpSpPr>
          <p:cNvPr id="59" name="Group 59"/>
          <p:cNvGrpSpPr/>
          <p:nvPr/>
        </p:nvGrpSpPr>
        <p:grpSpPr>
          <a:xfrm>
            <a:off x="16258816" y="7713585"/>
            <a:ext cx="1998307" cy="1015766"/>
            <a:chOff x="0" y="0"/>
            <a:chExt cx="544201" cy="276625"/>
          </a:xfrm>
        </p:grpSpPr>
        <p:sp>
          <p:nvSpPr>
            <p:cNvPr id="60" name="Freeform 6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61" name="TextBox 61"/>
            <p:cNvSpPr txBox="1"/>
            <p:nvPr/>
          </p:nvSpPr>
          <p:spPr>
            <a:xfrm>
              <a:off x="0" y="-66675"/>
              <a:ext cx="544201" cy="343300"/>
            </a:xfrm>
            <a:prstGeom prst="rect">
              <a:avLst/>
            </a:prstGeom>
          </p:spPr>
          <p:txBody>
            <a:bodyPr lIns="51986" tIns="51986" rIns="51986" bIns="51986" rtlCol="0" anchor="ctr"/>
            <a:lstStyle/>
            <a:p>
              <a:pPr algn="ctr">
                <a:lnSpc>
                  <a:spcPts val="4200"/>
                </a:lnSpc>
              </a:pPr>
              <a:r>
                <a:rPr lang="en-US" sz="3000">
                  <a:solidFill>
                    <a:srgbClr val="503D36"/>
                  </a:solidFill>
                  <a:latin typeface="Sniglet"/>
                  <a:ea typeface="Sniglet"/>
                  <a:cs typeface="Sniglet"/>
                  <a:sym typeface="Sniglet"/>
                </a:rPr>
                <a:t> </a:t>
              </a:r>
            </a:p>
          </p:txBody>
        </p:sp>
      </p:grpSp>
      <p:grpSp>
        <p:nvGrpSpPr>
          <p:cNvPr id="62" name="Group 62"/>
          <p:cNvGrpSpPr/>
          <p:nvPr/>
        </p:nvGrpSpPr>
        <p:grpSpPr>
          <a:xfrm>
            <a:off x="1540290" y="1622751"/>
            <a:ext cx="263115" cy="26311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4" name="TextBox 6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5" name="Group 65"/>
          <p:cNvGrpSpPr/>
          <p:nvPr/>
        </p:nvGrpSpPr>
        <p:grpSpPr>
          <a:xfrm>
            <a:off x="1540290" y="2470372"/>
            <a:ext cx="263115" cy="26311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7" name="TextBox 6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8" name="Group 68"/>
          <p:cNvGrpSpPr/>
          <p:nvPr/>
        </p:nvGrpSpPr>
        <p:grpSpPr>
          <a:xfrm>
            <a:off x="1540290" y="3317993"/>
            <a:ext cx="263115" cy="26311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0" name="TextBox 7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1" name="Group 71"/>
          <p:cNvGrpSpPr/>
          <p:nvPr/>
        </p:nvGrpSpPr>
        <p:grpSpPr>
          <a:xfrm>
            <a:off x="1540290" y="4165614"/>
            <a:ext cx="263115" cy="26311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3" name="TextBox 7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4" name="Group 74"/>
          <p:cNvGrpSpPr/>
          <p:nvPr/>
        </p:nvGrpSpPr>
        <p:grpSpPr>
          <a:xfrm>
            <a:off x="1540290" y="5013235"/>
            <a:ext cx="263115" cy="26311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6" name="TextBox 7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7" name="Group 77"/>
          <p:cNvGrpSpPr/>
          <p:nvPr/>
        </p:nvGrpSpPr>
        <p:grpSpPr>
          <a:xfrm>
            <a:off x="1540290" y="5860856"/>
            <a:ext cx="263115" cy="263115"/>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9" name="TextBox 7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0" name="Group 80"/>
          <p:cNvGrpSpPr/>
          <p:nvPr/>
        </p:nvGrpSpPr>
        <p:grpSpPr>
          <a:xfrm>
            <a:off x="1540290" y="6708477"/>
            <a:ext cx="263115" cy="26311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2" name="TextBox 8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3" name="Group 83"/>
          <p:cNvGrpSpPr/>
          <p:nvPr/>
        </p:nvGrpSpPr>
        <p:grpSpPr>
          <a:xfrm>
            <a:off x="1540290" y="7556097"/>
            <a:ext cx="263115" cy="26311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5" name="TextBox 8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6" name="Group 86"/>
          <p:cNvGrpSpPr/>
          <p:nvPr/>
        </p:nvGrpSpPr>
        <p:grpSpPr>
          <a:xfrm>
            <a:off x="1540290" y="8403718"/>
            <a:ext cx="263115" cy="263115"/>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8" name="TextBox 8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89" name="Freeform 89"/>
          <p:cNvSpPr/>
          <p:nvPr/>
        </p:nvSpPr>
        <p:spPr>
          <a:xfrm>
            <a:off x="13345100" y="1336714"/>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5">
              <a:extLst>
                <a:ext uri="{96DAC541-7B7A-43D3-8B79-37D633B846F1}">
                  <asvg:svgBlip xmlns="" xmlns:asvg="http://schemas.microsoft.com/office/drawing/2016/SVG/main" r:embed="rId6"/>
                </a:ext>
              </a:extLst>
            </a:blip>
            <a:stretch>
              <a:fillRect t="-112263"/>
            </a:stretch>
          </a:blipFill>
        </p:spPr>
      </p:sp>
      <p:grpSp>
        <p:nvGrpSpPr>
          <p:cNvPr id="90" name="Group 90"/>
          <p:cNvGrpSpPr/>
          <p:nvPr/>
        </p:nvGrpSpPr>
        <p:grpSpPr>
          <a:xfrm>
            <a:off x="4308476" y="926939"/>
            <a:ext cx="8757699" cy="809465"/>
            <a:chOff x="0" y="0"/>
            <a:chExt cx="11676932" cy="1079287"/>
          </a:xfrm>
        </p:grpSpPr>
        <p:grpSp>
          <p:nvGrpSpPr>
            <p:cNvPr id="91" name="Group 91"/>
            <p:cNvGrpSpPr/>
            <p:nvPr/>
          </p:nvGrpSpPr>
          <p:grpSpPr>
            <a:xfrm>
              <a:off x="513432" y="0"/>
              <a:ext cx="10729148" cy="1079287"/>
              <a:chOff x="0" y="0"/>
              <a:chExt cx="2509503" cy="252441"/>
            </a:xfrm>
          </p:grpSpPr>
          <p:sp>
            <p:nvSpPr>
              <p:cNvPr id="92" name="Freeform 92"/>
              <p:cNvSpPr/>
              <p:nvPr/>
            </p:nvSpPr>
            <p:spPr>
              <a:xfrm>
                <a:off x="0" y="0"/>
                <a:ext cx="2509503" cy="252441"/>
              </a:xfrm>
              <a:custGeom>
                <a:avLst/>
                <a:gdLst/>
                <a:ahLst/>
                <a:cxnLst/>
                <a:rect l="l" t="t" r="r" b="b"/>
                <a:pathLst>
                  <a:path w="2509503" h="252441">
                    <a:moveTo>
                      <a:pt x="96210" y="0"/>
                    </a:moveTo>
                    <a:lnTo>
                      <a:pt x="2413293" y="0"/>
                    </a:lnTo>
                    <a:cubicBezTo>
                      <a:pt x="2438809" y="0"/>
                      <a:pt x="2463281" y="10136"/>
                      <a:pt x="2481324" y="28179"/>
                    </a:cubicBezTo>
                    <a:cubicBezTo>
                      <a:pt x="2499367" y="46222"/>
                      <a:pt x="2509503" y="70694"/>
                      <a:pt x="2509503" y="96210"/>
                    </a:cubicBezTo>
                    <a:lnTo>
                      <a:pt x="2509503" y="156230"/>
                    </a:lnTo>
                    <a:cubicBezTo>
                      <a:pt x="2509503" y="209366"/>
                      <a:pt x="2466428" y="252441"/>
                      <a:pt x="2413293" y="252441"/>
                    </a:cubicBezTo>
                    <a:lnTo>
                      <a:pt x="96210" y="252441"/>
                    </a:lnTo>
                    <a:cubicBezTo>
                      <a:pt x="70694" y="252441"/>
                      <a:pt x="46222" y="242304"/>
                      <a:pt x="28179" y="224261"/>
                    </a:cubicBezTo>
                    <a:cubicBezTo>
                      <a:pt x="10136" y="206218"/>
                      <a:pt x="0" y="181747"/>
                      <a:pt x="0" y="156230"/>
                    </a:cubicBezTo>
                    <a:lnTo>
                      <a:pt x="0" y="96210"/>
                    </a:lnTo>
                    <a:cubicBezTo>
                      <a:pt x="0" y="70694"/>
                      <a:pt x="10136" y="46222"/>
                      <a:pt x="28179" y="28179"/>
                    </a:cubicBezTo>
                    <a:cubicBezTo>
                      <a:pt x="46222" y="10136"/>
                      <a:pt x="70694" y="0"/>
                      <a:pt x="96210" y="0"/>
                    </a:cubicBezTo>
                    <a:close/>
                  </a:path>
                </a:pathLst>
              </a:custGeom>
              <a:solidFill>
                <a:srgbClr val="000000">
                  <a:alpha val="0"/>
                </a:srgbClr>
              </a:solidFill>
              <a:ln w="47625" cap="rnd">
                <a:solidFill>
                  <a:srgbClr val="E76262"/>
                </a:solidFill>
                <a:prstDash val="lgDash"/>
                <a:round/>
              </a:ln>
            </p:spPr>
          </p:sp>
          <p:sp>
            <p:nvSpPr>
              <p:cNvPr id="93" name="TextBox 93"/>
              <p:cNvSpPr txBox="1"/>
              <p:nvPr/>
            </p:nvSpPr>
            <p:spPr>
              <a:xfrm>
                <a:off x="0" y="-47625"/>
                <a:ext cx="2509503" cy="300066"/>
              </a:xfrm>
              <a:prstGeom prst="rect">
                <a:avLst/>
              </a:prstGeom>
            </p:spPr>
            <p:txBody>
              <a:bodyPr lIns="42902" tIns="42902" rIns="42902" bIns="42902" rtlCol="0" anchor="ctr"/>
              <a:lstStyle/>
              <a:p>
                <a:pPr algn="ctr">
                  <a:lnSpc>
                    <a:spcPts val="2659"/>
                  </a:lnSpc>
                </a:pPr>
                <a:endParaRPr/>
              </a:p>
            </p:txBody>
          </p:sp>
        </p:grpSp>
        <p:sp>
          <p:nvSpPr>
            <p:cNvPr id="94" name="TextBox 94"/>
            <p:cNvSpPr txBox="1"/>
            <p:nvPr/>
          </p:nvSpPr>
          <p:spPr>
            <a:xfrm>
              <a:off x="0" y="205377"/>
              <a:ext cx="11676932" cy="698500"/>
            </a:xfrm>
            <a:prstGeom prst="rect">
              <a:avLst/>
            </a:prstGeom>
          </p:spPr>
          <p:txBody>
            <a:bodyPr lIns="0" tIns="0" rIns="0" bIns="0" rtlCol="0" anchor="t">
              <a:spAutoFit/>
            </a:bodyPr>
            <a:lstStyle/>
            <a:p>
              <a:pPr marL="0" lvl="0" indent="0" algn="ctr">
                <a:lnSpc>
                  <a:spcPts val="4190"/>
                </a:lnSpc>
                <a:spcBef>
                  <a:spcPct val="0"/>
                </a:spcBef>
              </a:pPr>
              <a:r>
                <a:rPr lang="en-US" sz="3492" dirty="0">
                  <a:solidFill>
                    <a:srgbClr val="503D36"/>
                  </a:solidFill>
                  <a:latin typeface="Paytone One"/>
                  <a:ea typeface="Paytone One"/>
                  <a:cs typeface="Paytone One"/>
                  <a:sym typeface="Paytone One"/>
                </a:rPr>
                <a:t> VÍ DỤ THUẬT TOÁN K-MEDOIDS</a:t>
              </a:r>
            </a:p>
          </p:txBody>
        </p:sp>
      </p:grpSp>
      <p:grpSp>
        <p:nvGrpSpPr>
          <p:cNvPr id="95" name="Group 95"/>
          <p:cNvGrpSpPr/>
          <p:nvPr/>
        </p:nvGrpSpPr>
        <p:grpSpPr>
          <a:xfrm>
            <a:off x="594866" y="1690137"/>
            <a:ext cx="1232729" cy="7134324"/>
            <a:chOff x="0" y="0"/>
            <a:chExt cx="1643639" cy="9512432"/>
          </a:xfrm>
        </p:grpSpPr>
        <p:sp>
          <p:nvSpPr>
            <p:cNvPr id="96" name="TextBox 96"/>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5" name="TextBox 105"/>
          <p:cNvSpPr txBox="1"/>
          <p:nvPr/>
        </p:nvSpPr>
        <p:spPr>
          <a:xfrm>
            <a:off x="7570468" y="5673549"/>
            <a:ext cx="4592825" cy="424240"/>
          </a:xfrm>
          <a:prstGeom prst="rect">
            <a:avLst/>
          </a:prstGeom>
        </p:spPr>
        <p:txBody>
          <a:bodyPr lIns="0" tIns="0" rIns="0" bIns="0" rtlCol="0" anchor="t">
            <a:spAutoFit/>
          </a:bodyPr>
          <a:lstStyle/>
          <a:p>
            <a:pPr marL="0" lvl="0" indent="0" algn="ctr">
              <a:lnSpc>
                <a:spcPts val="3348"/>
              </a:lnSpc>
            </a:pPr>
            <a:endParaRPr/>
          </a:p>
        </p:txBody>
      </p:sp>
      <p:sp>
        <p:nvSpPr>
          <p:cNvPr id="106" name="TextBox 106"/>
          <p:cNvSpPr txBox="1"/>
          <p:nvPr/>
        </p:nvSpPr>
        <p:spPr>
          <a:xfrm>
            <a:off x="1671847" y="1934517"/>
            <a:ext cx="14970664" cy="1590674"/>
          </a:xfrm>
          <a:prstGeom prst="rect">
            <a:avLst/>
          </a:prstGeom>
        </p:spPr>
        <p:txBody>
          <a:bodyPr lIns="0" tIns="0" rIns="0" bIns="0" rtlCol="0" anchor="t">
            <a:spAutoFit/>
          </a:bodyPr>
          <a:lstStyle/>
          <a:p>
            <a:pPr algn="l">
              <a:lnSpc>
                <a:spcPts val="4200"/>
              </a:lnSpc>
            </a:pPr>
            <a:r>
              <a:rPr lang="en-US" sz="3000" dirty="0">
                <a:solidFill>
                  <a:srgbClr val="503D36"/>
                </a:solidFill>
                <a:latin typeface="DejaVu Serif"/>
                <a:ea typeface="DejaVu Serif"/>
                <a:cs typeface="DejaVu Serif"/>
                <a:sym typeface="DejaVu Serif"/>
              </a:rPr>
              <a:t> 2. Ta </a:t>
            </a:r>
            <a:r>
              <a:rPr lang="en-US" sz="3000" dirty="0" err="1">
                <a:solidFill>
                  <a:srgbClr val="503D36"/>
                </a:solidFill>
                <a:latin typeface="DejaVu Serif"/>
                <a:ea typeface="DejaVu Serif"/>
                <a:cs typeface="DejaVu Serif"/>
                <a:sym typeface="DejaVu Serif"/>
              </a:rPr>
              <a:t>có</a:t>
            </a:r>
            <a:r>
              <a:rPr lang="en-US" sz="3000" dirty="0">
                <a:solidFill>
                  <a:srgbClr val="503D36"/>
                </a:solidFill>
                <a:latin typeface="DejaVu Serif"/>
                <a:ea typeface="DejaVu Serif"/>
                <a:cs typeface="DejaVu Serif"/>
                <a:sym typeface="DejaVu Serif"/>
              </a:rPr>
              <a:t> 1 </a:t>
            </a:r>
            <a:r>
              <a:rPr lang="en-US" sz="3000" dirty="0" err="1">
                <a:solidFill>
                  <a:srgbClr val="503D36"/>
                </a:solidFill>
                <a:latin typeface="DejaVu Serif"/>
                <a:ea typeface="DejaVu Serif"/>
                <a:cs typeface="DejaVu Serif"/>
                <a:sym typeface="DejaVu Serif"/>
              </a:rPr>
              <a:t>tập</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dữ</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liệu</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gồm</a:t>
            </a:r>
            <a:r>
              <a:rPr lang="en-US" sz="3000" dirty="0">
                <a:solidFill>
                  <a:srgbClr val="503D36"/>
                </a:solidFill>
                <a:latin typeface="DejaVu Serif"/>
                <a:ea typeface="DejaVu Serif"/>
                <a:cs typeface="DejaVu Serif"/>
                <a:sym typeface="DejaVu Serif"/>
              </a:rPr>
              <a:t> 5 </a:t>
            </a:r>
            <a:r>
              <a:rPr lang="en-US" sz="3000" dirty="0" err="1">
                <a:solidFill>
                  <a:srgbClr val="503D36"/>
                </a:solidFill>
                <a:latin typeface="DejaVu Serif"/>
                <a:ea typeface="DejaVu Serif"/>
                <a:cs typeface="DejaVu Serif"/>
                <a:sym typeface="DejaVu Serif"/>
              </a:rPr>
              <a:t>điểm</a:t>
            </a:r>
            <a:r>
              <a:rPr lang="en-US" sz="3000" dirty="0">
                <a:solidFill>
                  <a:srgbClr val="503D36"/>
                </a:solidFill>
                <a:latin typeface="DejaVu Serif"/>
                <a:ea typeface="DejaVu Serif"/>
                <a:cs typeface="DejaVu Serif"/>
                <a:sym typeface="DejaVu Serif"/>
              </a:rPr>
              <a:t> : A(1,2), B(2,3), C(3,3), D(6,7), E(7,8).</a:t>
            </a:r>
          </a:p>
          <a:p>
            <a:pPr algn="just">
              <a:lnSpc>
                <a:spcPts val="4200"/>
              </a:lnSpc>
            </a:pP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Hãy</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tìm</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số</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cụm</a:t>
            </a:r>
            <a:r>
              <a:rPr lang="en-US" sz="3000" dirty="0">
                <a:solidFill>
                  <a:srgbClr val="503D36"/>
                </a:solidFill>
                <a:latin typeface="DejaVu Serif"/>
                <a:ea typeface="DejaVu Serif"/>
                <a:cs typeface="DejaVu Serif"/>
                <a:sym typeface="DejaVu Serif"/>
              </a:rPr>
              <a:t> k </a:t>
            </a:r>
            <a:r>
              <a:rPr lang="en-US" sz="3000" dirty="0" err="1">
                <a:solidFill>
                  <a:srgbClr val="503D36"/>
                </a:solidFill>
                <a:latin typeface="DejaVu Serif"/>
                <a:ea typeface="DejaVu Serif"/>
                <a:cs typeface="DejaVu Serif"/>
                <a:sym typeface="DejaVu Serif"/>
              </a:rPr>
              <a:t>sao</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cho</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tối</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ưu</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nhất</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Sử</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dụng</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phương</a:t>
            </a:r>
            <a:r>
              <a:rPr lang="en-US" sz="3000" dirty="0">
                <a:solidFill>
                  <a:srgbClr val="503D36"/>
                </a:solidFill>
                <a:latin typeface="DejaVu Serif"/>
                <a:ea typeface="DejaVu Serif"/>
                <a:cs typeface="DejaVu Serif"/>
                <a:sym typeface="DejaVu Serif"/>
              </a:rPr>
              <a:t> </a:t>
            </a:r>
            <a:r>
              <a:rPr lang="en-US" sz="3000" dirty="0" err="1">
                <a:solidFill>
                  <a:srgbClr val="503D36"/>
                </a:solidFill>
                <a:latin typeface="DejaVu Serif"/>
                <a:ea typeface="DejaVu Serif"/>
                <a:cs typeface="DejaVu Serif"/>
                <a:sym typeface="DejaVu Serif"/>
              </a:rPr>
              <a:t>pháp</a:t>
            </a:r>
            <a:r>
              <a:rPr lang="en-US" sz="3000" dirty="0">
                <a:solidFill>
                  <a:srgbClr val="503D36"/>
                </a:solidFill>
                <a:latin typeface="DejaVu Serif"/>
                <a:ea typeface="DejaVu Serif"/>
                <a:cs typeface="DejaVu Serif"/>
                <a:sym typeface="DejaVu Serif"/>
              </a:rPr>
              <a:t> Elbow </a:t>
            </a:r>
            <a:r>
              <a:rPr lang="en-US" sz="3000" dirty="0" err="1">
                <a:solidFill>
                  <a:srgbClr val="503D36"/>
                </a:solidFill>
                <a:latin typeface="DejaVu Serif"/>
                <a:ea typeface="DejaVu Serif"/>
                <a:cs typeface="DejaVu Serif"/>
                <a:sym typeface="DejaVu Serif"/>
              </a:rPr>
              <a:t>Menthod</a:t>
            </a:r>
            <a:r>
              <a:rPr lang="en-US" sz="3000" dirty="0">
                <a:solidFill>
                  <a:srgbClr val="503D36"/>
                </a:solidFill>
                <a:latin typeface="DejaVu Serif"/>
                <a:ea typeface="DejaVu Serif"/>
                <a:cs typeface="DejaVu Serif"/>
                <a:sym typeface="DejaVu Serif"/>
              </a:rPr>
              <a:t> )</a:t>
            </a:r>
          </a:p>
        </p:txBody>
      </p:sp>
      <p:sp>
        <p:nvSpPr>
          <p:cNvPr id="107" name="TextBox 107"/>
          <p:cNvSpPr txBox="1"/>
          <p:nvPr/>
        </p:nvSpPr>
        <p:spPr>
          <a:xfrm>
            <a:off x="4308476" y="3651210"/>
            <a:ext cx="8757699" cy="514404"/>
          </a:xfrm>
          <a:prstGeom prst="rect">
            <a:avLst/>
          </a:prstGeom>
        </p:spPr>
        <p:txBody>
          <a:bodyPr lIns="0" tIns="0" rIns="0" bIns="0" rtlCol="0" anchor="t">
            <a:spAutoFit/>
          </a:bodyPr>
          <a:lstStyle/>
          <a:p>
            <a:pPr marL="0" lvl="0" indent="0" algn="ctr">
              <a:lnSpc>
                <a:spcPts val="4070"/>
              </a:lnSpc>
              <a:spcBef>
                <a:spcPct val="0"/>
              </a:spcBef>
            </a:pPr>
            <a:r>
              <a:rPr lang="en-US" sz="3392" dirty="0">
                <a:solidFill>
                  <a:srgbClr val="503D36"/>
                </a:solidFill>
                <a:latin typeface="Paytone One"/>
                <a:ea typeface="Paytone One"/>
                <a:cs typeface="Paytone One"/>
                <a:sym typeface="Paytone One"/>
              </a:rPr>
              <a:t>BÀI LÀM </a:t>
            </a:r>
          </a:p>
        </p:txBody>
      </p:sp>
      <p:sp>
        <p:nvSpPr>
          <p:cNvPr id="108" name="TextBox 108"/>
          <p:cNvSpPr txBox="1"/>
          <p:nvPr/>
        </p:nvSpPr>
        <p:spPr>
          <a:xfrm>
            <a:off x="1777601" y="4489472"/>
            <a:ext cx="14071840" cy="493014"/>
          </a:xfrm>
          <a:prstGeom prst="rect">
            <a:avLst/>
          </a:prstGeom>
        </p:spPr>
        <p:txBody>
          <a:bodyPr lIns="0" tIns="0" rIns="0" bIns="0" rtlCol="0" anchor="t">
            <a:spAutoFit/>
          </a:bodyPr>
          <a:lstStyle/>
          <a:p>
            <a:pPr marL="712465" lvl="1" indent="-356233" algn="just">
              <a:lnSpc>
                <a:spcPts val="3827"/>
              </a:lnSpc>
              <a:buFont typeface="Arial"/>
              <a:buChar char="•"/>
            </a:pPr>
            <a:r>
              <a:rPr lang="en-US" sz="3299" u="sng" dirty="0" err="1">
                <a:solidFill>
                  <a:srgbClr val="503D36"/>
                </a:solidFill>
                <a:latin typeface="Sniglet"/>
                <a:ea typeface="Sniglet"/>
                <a:cs typeface="Sniglet"/>
                <a:sym typeface="Sniglet"/>
              </a:rPr>
              <a:t>Bước</a:t>
            </a:r>
            <a:r>
              <a:rPr lang="en-US" sz="3299" u="sng" dirty="0">
                <a:solidFill>
                  <a:srgbClr val="503D36"/>
                </a:solidFill>
                <a:latin typeface="Sniglet"/>
                <a:ea typeface="Sniglet"/>
                <a:cs typeface="Sniglet"/>
                <a:sym typeface="Sniglet"/>
              </a:rPr>
              <a:t> 1: </a:t>
            </a:r>
            <a:r>
              <a:rPr lang="en-US" sz="3299" u="sng" dirty="0" err="1">
                <a:solidFill>
                  <a:srgbClr val="503D36"/>
                </a:solidFill>
                <a:latin typeface="Sniglet"/>
                <a:ea typeface="Sniglet"/>
                <a:cs typeface="Sniglet"/>
                <a:sym typeface="Sniglet"/>
              </a:rPr>
              <a:t>Xác</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định</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số</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cụm</a:t>
            </a:r>
            <a:r>
              <a:rPr lang="en-US" sz="3299" u="sng" dirty="0">
                <a:solidFill>
                  <a:srgbClr val="503D36"/>
                </a:solidFill>
                <a:latin typeface="Sniglet"/>
                <a:ea typeface="Sniglet"/>
                <a:cs typeface="Sniglet"/>
                <a:sym typeface="Sniglet"/>
              </a:rPr>
              <a:t> </a:t>
            </a:r>
          </a:p>
        </p:txBody>
      </p:sp>
      <p:sp>
        <p:nvSpPr>
          <p:cNvPr id="109" name="TextBox 109"/>
          <p:cNvSpPr txBox="1"/>
          <p:nvPr/>
        </p:nvSpPr>
        <p:spPr>
          <a:xfrm>
            <a:off x="1671847" y="6420703"/>
            <a:ext cx="13282925" cy="563880"/>
          </a:xfrm>
          <a:prstGeom prst="rect">
            <a:avLst/>
          </a:prstGeom>
        </p:spPr>
        <p:txBody>
          <a:bodyPr lIns="0" tIns="0" rIns="0" bIns="0" rtlCol="0" anchor="t">
            <a:spAutoFit/>
          </a:bodyPr>
          <a:lstStyle/>
          <a:p>
            <a:pPr marL="712467" lvl="1" indent="-356233" algn="l">
              <a:lnSpc>
                <a:spcPts val="4619"/>
              </a:lnSpc>
              <a:spcBef>
                <a:spcPct val="0"/>
              </a:spcBef>
              <a:buFont typeface="Arial"/>
              <a:buChar char="•"/>
            </a:pPr>
            <a:r>
              <a:rPr lang="en-US" sz="3299" u="sng" dirty="0" err="1">
                <a:solidFill>
                  <a:srgbClr val="503D36"/>
                </a:solidFill>
                <a:latin typeface="Sniglet"/>
                <a:ea typeface="Sniglet"/>
                <a:cs typeface="Sniglet"/>
                <a:sym typeface="Sniglet"/>
              </a:rPr>
              <a:t>Bước</a:t>
            </a:r>
            <a:r>
              <a:rPr lang="en-US" sz="3299" u="sng" dirty="0">
                <a:solidFill>
                  <a:srgbClr val="503D36"/>
                </a:solidFill>
                <a:latin typeface="Sniglet"/>
                <a:ea typeface="Sniglet"/>
                <a:cs typeface="Sniglet"/>
                <a:sym typeface="Sniglet"/>
              </a:rPr>
              <a:t> 2: </a:t>
            </a:r>
            <a:r>
              <a:rPr lang="en-US" sz="3299" u="sng" dirty="0" err="1">
                <a:solidFill>
                  <a:srgbClr val="503D36"/>
                </a:solidFill>
                <a:latin typeface="Sniglet"/>
                <a:ea typeface="Sniglet"/>
                <a:cs typeface="Sniglet"/>
                <a:sym typeface="Sniglet"/>
              </a:rPr>
              <a:t>Phân</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cụm</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với</a:t>
            </a:r>
            <a:r>
              <a:rPr lang="en-US" sz="3299" u="sng" dirty="0">
                <a:solidFill>
                  <a:srgbClr val="503D36"/>
                </a:solidFill>
                <a:latin typeface="Sniglet"/>
                <a:ea typeface="Sniglet"/>
                <a:cs typeface="Sniglet"/>
                <a:sym typeface="Sniglet"/>
              </a:rPr>
              <a:t> k = 1</a:t>
            </a:r>
          </a:p>
        </p:txBody>
      </p:sp>
      <p:sp>
        <p:nvSpPr>
          <p:cNvPr id="110" name="TextBox 110"/>
          <p:cNvSpPr txBox="1"/>
          <p:nvPr/>
        </p:nvSpPr>
        <p:spPr>
          <a:xfrm>
            <a:off x="2256190" y="7241758"/>
            <a:ext cx="14002626" cy="1552575"/>
          </a:xfrm>
          <a:prstGeom prst="rect">
            <a:avLst/>
          </a:prstGeom>
        </p:spPr>
        <p:txBody>
          <a:bodyPr lIns="0" tIns="0" rIns="0" bIns="0" rtlCol="0" anchor="t">
            <a:spAutoFit/>
          </a:bodyPr>
          <a:lstStyle/>
          <a:p>
            <a:pPr algn="just">
              <a:lnSpc>
                <a:spcPts val="4199"/>
              </a:lnSpc>
              <a:spcBef>
                <a:spcPct val="0"/>
              </a:spcBef>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 = 1 </a:t>
            </a:r>
            <a:r>
              <a:rPr lang="en-US" sz="2999" dirty="0" err="1">
                <a:solidFill>
                  <a:srgbClr val="503D36"/>
                </a:solidFill>
                <a:latin typeface="Sniglet"/>
                <a:ea typeface="Sniglet"/>
                <a:cs typeface="Sniglet"/>
                <a:sym typeface="Sniglet"/>
              </a:rPr>
              <a:t>tất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cả</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đều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nằm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1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duy</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nhất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chỉ</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1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Để</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tìm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ta </a:t>
            </a:r>
            <a:r>
              <a:rPr lang="en-US" sz="2999" dirty="0" err="1">
                <a:solidFill>
                  <a:srgbClr val="503D36"/>
                </a:solidFill>
                <a:latin typeface="Sniglet"/>
                <a:ea typeface="Sniglet"/>
                <a:cs typeface="Sniglet"/>
                <a:sym typeface="Sniglet"/>
              </a:rPr>
              <a:t>tính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từ</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từng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đến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còn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lại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khoảng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nhỏ</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nhất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a:t>
            </a:r>
          </a:p>
        </p:txBody>
      </p:sp>
      <p:sp>
        <p:nvSpPr>
          <p:cNvPr id="111" name="TextBox 111"/>
          <p:cNvSpPr txBox="1"/>
          <p:nvPr/>
        </p:nvSpPr>
        <p:spPr>
          <a:xfrm>
            <a:off x="1894270" y="5215774"/>
            <a:ext cx="14071840" cy="882015"/>
          </a:xfrm>
          <a:prstGeom prst="rect">
            <a:avLst/>
          </a:prstGeom>
        </p:spPr>
        <p:txBody>
          <a:bodyPr lIns="0" tIns="0" rIns="0" bIns="0" rtlCol="0" anchor="t">
            <a:spAutoFit/>
          </a:bodyPr>
          <a:lstStyle/>
          <a:p>
            <a:pPr algn="just">
              <a:lnSpc>
                <a:spcPts val="3479"/>
              </a:lnSpc>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Chúng</a:t>
            </a:r>
            <a:r>
              <a:rPr lang="en-US" sz="2999" dirty="0">
                <a:solidFill>
                  <a:srgbClr val="503D36"/>
                </a:solidFill>
                <a:latin typeface="Sniglet"/>
                <a:ea typeface="Sniglet"/>
                <a:cs typeface="Sniglet"/>
                <a:sym typeface="Sniglet"/>
              </a:rPr>
              <a:t> ta </a:t>
            </a:r>
            <a:r>
              <a:rPr lang="en-US" sz="2999" dirty="0" err="1">
                <a:solidFill>
                  <a:srgbClr val="503D36"/>
                </a:solidFill>
                <a:latin typeface="Sniglet"/>
                <a:ea typeface="Sniglet"/>
                <a:cs typeface="Sniglet"/>
                <a:sym typeface="Sniglet"/>
              </a:rPr>
              <a:t>sẽ</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thực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hiện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phân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k=1,k=2,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k=3, </a:t>
            </a:r>
            <a:r>
              <a:rPr lang="en-US" sz="2999" dirty="0" err="1">
                <a:solidFill>
                  <a:srgbClr val="503D36"/>
                </a:solidFill>
                <a:latin typeface="Sniglet"/>
                <a:ea typeface="Sniglet"/>
                <a:cs typeface="Sniglet"/>
                <a:sym typeface="Sniglet"/>
              </a:rPr>
              <a:t>sau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tính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cho</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từng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giá</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trị</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k.</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inVertical)">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xEl>
                                              <p:pRg st="0" end="0"/>
                                            </p:txEl>
                                          </p:spTgt>
                                        </p:tgtEl>
                                        <p:attrNameLst>
                                          <p:attrName>style.visibility</p:attrName>
                                        </p:attrNameLst>
                                      </p:cBhvr>
                                      <p:to>
                                        <p:strVal val="visible"/>
                                      </p:to>
                                    </p:set>
                                    <p:animEffect transition="in" filter="fade">
                                      <p:cBhvr>
                                        <p:cTn id="17" dur="500"/>
                                        <p:tgtEl>
                                          <p:spTgt spid="1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1">
                                            <p:txEl>
                                              <p:pRg st="0" end="0"/>
                                            </p:txEl>
                                          </p:spTgt>
                                        </p:tgtEl>
                                        <p:attrNameLst>
                                          <p:attrName>style.visibility</p:attrName>
                                        </p:attrNameLst>
                                      </p:cBhvr>
                                      <p:to>
                                        <p:strVal val="visible"/>
                                      </p:to>
                                    </p:set>
                                    <p:animEffect transition="in" filter="fade">
                                      <p:cBhvr>
                                        <p:cTn id="29" dur="1000"/>
                                        <p:tgtEl>
                                          <p:spTgt spid="111">
                                            <p:txEl>
                                              <p:pRg st="0" end="0"/>
                                            </p:txEl>
                                          </p:spTgt>
                                        </p:tgtEl>
                                      </p:cBhvr>
                                    </p:animEffect>
                                    <p:anim calcmode="lin" valueType="num">
                                      <p:cBhvr>
                                        <p:cTn id="30" dur="10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1000"/>
                                        <p:tgtEl>
                                          <p:spTgt spid="109"/>
                                        </p:tgtEl>
                                      </p:cBhvr>
                                    </p:animEffect>
                                    <p:anim calcmode="lin" valueType="num">
                                      <p:cBhvr>
                                        <p:cTn id="37" dur="1000" fill="hold"/>
                                        <p:tgtEl>
                                          <p:spTgt spid="109"/>
                                        </p:tgtEl>
                                        <p:attrNameLst>
                                          <p:attrName>ppt_x</p:attrName>
                                        </p:attrNameLst>
                                      </p:cBhvr>
                                      <p:tavLst>
                                        <p:tav tm="0">
                                          <p:val>
                                            <p:strVal val="#ppt_x"/>
                                          </p:val>
                                        </p:tav>
                                        <p:tav tm="100000">
                                          <p:val>
                                            <p:strVal val="#ppt_x"/>
                                          </p:val>
                                        </p:tav>
                                      </p:tavLst>
                                    </p:anim>
                                    <p:anim calcmode="lin" valueType="num">
                                      <p:cBhvr>
                                        <p:cTn id="38"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0">
                                            <p:txEl>
                                              <p:pRg st="0" end="0"/>
                                            </p:txEl>
                                          </p:spTgt>
                                        </p:tgtEl>
                                        <p:attrNameLst>
                                          <p:attrName>style.visibility</p:attrName>
                                        </p:attrNameLst>
                                      </p:cBhvr>
                                      <p:to>
                                        <p:strVal val="visible"/>
                                      </p:to>
                                    </p:set>
                                    <p:animEffect transition="in" filter="fade">
                                      <p:cBhvr>
                                        <p:cTn id="43" dur="1000"/>
                                        <p:tgtEl>
                                          <p:spTgt spid="110">
                                            <p:txEl>
                                              <p:pRg st="0" end="0"/>
                                            </p:txEl>
                                          </p:spTgt>
                                        </p:tgtEl>
                                      </p:cBhvr>
                                    </p:animEffect>
                                    <p:anim calcmode="lin" valueType="num">
                                      <p:cBhvr>
                                        <p:cTn id="44" dur="1000" fill="hold"/>
                                        <p:tgtEl>
                                          <p:spTgt spid="110">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8" grpId="0"/>
      <p:bldP spid="10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173242" y="496298"/>
            <a:ext cx="15885076" cy="9405198"/>
            <a:chOff x="0" y="0"/>
            <a:chExt cx="4183724" cy="2477089"/>
          </a:xfrm>
        </p:grpSpPr>
        <p:sp>
          <p:nvSpPr>
            <p:cNvPr id="61" name="Freeform 61"/>
            <p:cNvSpPr/>
            <p:nvPr/>
          </p:nvSpPr>
          <p:spPr>
            <a:xfrm>
              <a:off x="0" y="0"/>
              <a:ext cx="4183724" cy="2477089"/>
            </a:xfrm>
            <a:custGeom>
              <a:avLst/>
              <a:gdLst/>
              <a:ahLst/>
              <a:cxnLst/>
              <a:rect l="l" t="t" r="r" b="b"/>
              <a:pathLst>
                <a:path w="4183724" h="2477089">
                  <a:moveTo>
                    <a:pt x="9747" y="0"/>
                  </a:moveTo>
                  <a:lnTo>
                    <a:pt x="4173976" y="0"/>
                  </a:lnTo>
                  <a:cubicBezTo>
                    <a:pt x="4179360" y="0"/>
                    <a:pt x="4183724" y="4364"/>
                    <a:pt x="4183724" y="9747"/>
                  </a:cubicBezTo>
                  <a:lnTo>
                    <a:pt x="4183724" y="2467342"/>
                  </a:lnTo>
                  <a:cubicBezTo>
                    <a:pt x="4183724" y="2472725"/>
                    <a:pt x="4179360" y="2477089"/>
                    <a:pt x="4173976" y="2477089"/>
                  </a:cubicBezTo>
                  <a:lnTo>
                    <a:pt x="9747" y="2477089"/>
                  </a:lnTo>
                  <a:cubicBezTo>
                    <a:pt x="4364" y="2477089"/>
                    <a:pt x="0" y="2472725"/>
                    <a:pt x="0" y="2467342"/>
                  </a:cubicBezTo>
                  <a:lnTo>
                    <a:pt x="0" y="9747"/>
                  </a:lnTo>
                  <a:cubicBezTo>
                    <a:pt x="0" y="4364"/>
                    <a:pt x="4364" y="0"/>
                    <a:pt x="9747"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83724" cy="2505664"/>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sp>
        <p:nvSpPr>
          <p:cNvPr id="93" name="Freeform 93"/>
          <p:cNvSpPr/>
          <p:nvPr/>
        </p:nvSpPr>
        <p:spPr>
          <a:xfrm>
            <a:off x="2065329" y="1820593"/>
            <a:ext cx="8178173" cy="5324206"/>
          </a:xfrm>
          <a:custGeom>
            <a:avLst/>
            <a:gdLst/>
            <a:ahLst/>
            <a:cxnLst/>
            <a:rect l="l" t="t" r="r" b="b"/>
            <a:pathLst>
              <a:path w="8178173" h="5324206">
                <a:moveTo>
                  <a:pt x="0" y="0"/>
                </a:moveTo>
                <a:lnTo>
                  <a:pt x="8178173" y="0"/>
                </a:lnTo>
                <a:lnTo>
                  <a:pt x="8178173" y="5324206"/>
                </a:lnTo>
                <a:lnTo>
                  <a:pt x="0" y="5324206"/>
                </a:lnTo>
                <a:lnTo>
                  <a:pt x="0" y="0"/>
                </a:lnTo>
                <a:close/>
              </a:path>
            </a:pathLst>
          </a:custGeom>
          <a:blipFill>
            <a:blip r:embed="rId6"/>
            <a:stretch>
              <a:fillRect/>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4" name="TextBox 104"/>
          <p:cNvSpPr txBox="1"/>
          <p:nvPr/>
        </p:nvSpPr>
        <p:spPr>
          <a:xfrm>
            <a:off x="1894270" y="659764"/>
            <a:ext cx="14070612" cy="1012190"/>
          </a:xfrm>
          <a:prstGeom prst="rect">
            <a:avLst/>
          </a:prstGeom>
        </p:spPr>
        <p:txBody>
          <a:bodyPr lIns="0" tIns="0" rIns="0" bIns="0" rtlCol="0" anchor="t">
            <a:spAutoFit/>
          </a:bodyPr>
          <a:lstStyle/>
          <a:p>
            <a:pPr algn="l">
              <a:lnSpc>
                <a:spcPts val="4059"/>
              </a:lnSpc>
              <a:spcBef>
                <a:spcPct val="0"/>
              </a:spcBef>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mỗi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còn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lại</a:t>
            </a: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sử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dụng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Euclide</a:t>
            </a:r>
            <a:r>
              <a:rPr lang="en-US" sz="2899" dirty="0">
                <a:solidFill>
                  <a:srgbClr val="503D36"/>
                </a:solidFill>
                <a:latin typeface="Sniglet"/>
                <a:ea typeface="Sniglet"/>
                <a:cs typeface="Sniglet"/>
                <a:sym typeface="Sniglet"/>
              </a:rPr>
              <a:t> ) : </a:t>
            </a:r>
          </a:p>
        </p:txBody>
      </p:sp>
      <p:sp>
        <p:nvSpPr>
          <p:cNvPr id="105" name="TextBox 105"/>
          <p:cNvSpPr txBox="1"/>
          <p:nvPr/>
        </p:nvSpPr>
        <p:spPr>
          <a:xfrm>
            <a:off x="2069298" y="7391528"/>
            <a:ext cx="14149403" cy="1012190"/>
          </a:xfrm>
          <a:prstGeom prst="rect">
            <a:avLst/>
          </a:prstGeom>
        </p:spPr>
        <p:txBody>
          <a:bodyPr lIns="0" tIns="0" rIns="0" bIns="0" rtlCol="0" anchor="t">
            <a:spAutoFit/>
          </a:bodyPr>
          <a:lstStyle/>
          <a:p>
            <a:pPr algn="just">
              <a:lnSpc>
                <a:spcPts val="4059"/>
              </a:lnSpc>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Tương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tự</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cho</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B,C,D,E : </a:t>
            </a:r>
          </a:p>
          <a:p>
            <a:pPr algn="just">
              <a:lnSpc>
                <a:spcPts val="4059"/>
              </a:lnSpc>
              <a:spcBef>
                <a:spcPct val="0"/>
              </a:spcBef>
            </a:pPr>
            <a:r>
              <a:rPr lang="en-US" sz="2899" dirty="0">
                <a:solidFill>
                  <a:srgbClr val="503D36"/>
                </a:solidFill>
                <a:latin typeface="Sniglet"/>
                <a:ea typeface="Sniglet"/>
                <a:cs typeface="Sniglet"/>
                <a:sym typeface="Sniglet"/>
              </a:rPr>
              <a:t>                 d(B) ≈17,38      d(C) ≈16,95     d(D) ≈12,67         d(E) ≈ 14,08</a:t>
            </a:r>
          </a:p>
        </p:txBody>
      </p:sp>
      <p:sp>
        <p:nvSpPr>
          <p:cNvPr id="106" name="TextBox 106"/>
          <p:cNvSpPr txBox="1"/>
          <p:nvPr/>
        </p:nvSpPr>
        <p:spPr>
          <a:xfrm>
            <a:off x="1854875" y="8609683"/>
            <a:ext cx="14149403" cy="1012190"/>
          </a:xfrm>
          <a:prstGeom prst="rect">
            <a:avLst/>
          </a:prstGeom>
        </p:spPr>
        <p:txBody>
          <a:bodyPr lIns="0" tIns="0" rIns="0" bIns="0" rtlCol="0" anchor="t">
            <a:spAutoFit/>
          </a:bodyPr>
          <a:lstStyle/>
          <a:p>
            <a:pPr algn="just">
              <a:lnSpc>
                <a:spcPts val="4059"/>
              </a:lnSpc>
              <a:spcBef>
                <a:spcPct val="0"/>
              </a:spcBef>
            </a:pPr>
            <a:r>
              <a:rPr lang="en-US" sz="2899" dirty="0">
                <a:solidFill>
                  <a:srgbClr val="503D36"/>
                </a:solidFill>
                <a:latin typeface="Sniglet"/>
                <a:ea typeface="Sniglet"/>
                <a:cs typeface="Sniglet"/>
                <a:sym typeface="Sniglet"/>
              </a:rPr>
              <a:t>     + </a:t>
            </a:r>
            <a:r>
              <a:rPr lang="en-US" sz="2899" dirty="0" err="1">
                <a:solidFill>
                  <a:srgbClr val="503D36"/>
                </a:solidFill>
                <a:latin typeface="Sniglet"/>
                <a:ea typeface="Sniglet"/>
                <a:cs typeface="Sniglet"/>
                <a:sym typeface="Sniglet"/>
              </a:rPr>
              <a:t>Chọn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  Do d(D)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nhỏ</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nhất</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nên</a:t>
            </a:r>
            <a:r>
              <a:rPr lang="en-US" sz="2899" dirty="0">
                <a:solidFill>
                  <a:srgbClr val="503D36"/>
                </a:solidFill>
                <a:latin typeface="Sniglet"/>
                <a:ea typeface="Sniglet"/>
                <a:cs typeface="Sniglet"/>
                <a:sym typeface="Sniglet"/>
              </a:rPr>
              <a:t> D( 6,7 )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của</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duy</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nhất</a:t>
            </a:r>
            <a:r>
              <a:rPr lang="en-US" sz="2899" dirty="0">
                <a:solidFill>
                  <a:srgbClr val="503D36"/>
                </a:solidFill>
                <a:latin typeface="Sniglet"/>
                <a:ea typeface="Sniglet"/>
                <a:cs typeface="Sniglet"/>
                <a:sym typeface="Sniglet"/>
              </a:rPr>
              <a:t> ( k = 1 )</a:t>
            </a:r>
          </a:p>
        </p:txBody>
      </p:sp>
      <p:sp>
        <p:nvSpPr>
          <p:cNvPr id="107" name="TextBox 107"/>
          <p:cNvSpPr txBox="1"/>
          <p:nvPr/>
        </p:nvSpPr>
        <p:spPr>
          <a:xfrm>
            <a:off x="10428194" y="4186707"/>
            <a:ext cx="6831106" cy="1012190"/>
          </a:xfrm>
          <a:prstGeom prst="rect">
            <a:avLst/>
          </a:prstGeom>
        </p:spPr>
        <p:txBody>
          <a:bodyPr lIns="0" tIns="0" rIns="0" bIns="0" rtlCol="0" anchor="t">
            <a:spAutoFit/>
          </a:bodyPr>
          <a:lstStyle/>
          <a:p>
            <a:pPr algn="l">
              <a:lnSpc>
                <a:spcPts val="4059"/>
              </a:lnSpc>
              <a:spcBef>
                <a:spcPct val="0"/>
              </a:spcBef>
            </a:pPr>
            <a:r>
              <a:rPr lang="en-US" sz="2899" dirty="0">
                <a:solidFill>
                  <a:srgbClr val="503D36"/>
                </a:solidFill>
                <a:latin typeface="Sniglet"/>
                <a:ea typeface="Sniglet"/>
                <a:cs typeface="Sniglet"/>
                <a:sym typeface="Sniglet"/>
              </a:rPr>
              <a:t> =&gt;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d(A) = 1,41 + 2,24 + 7,07 + 8,49 = 19,21 </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7">
                                            <p:txEl>
                                              <p:pRg st="0" end="0"/>
                                            </p:txEl>
                                          </p:spTgt>
                                        </p:tgtEl>
                                        <p:attrNameLst>
                                          <p:attrName>style.visibility</p:attrName>
                                        </p:attrNameLst>
                                      </p:cBhvr>
                                      <p:to>
                                        <p:strVal val="visible"/>
                                      </p:to>
                                    </p:set>
                                    <p:animEffect transition="in" filter="fade">
                                      <p:cBhvr>
                                        <p:cTn id="19" dur="1000"/>
                                        <p:tgtEl>
                                          <p:spTgt spid="107">
                                            <p:txEl>
                                              <p:pRg st="0" end="0"/>
                                            </p:txEl>
                                          </p:spTgt>
                                        </p:tgtEl>
                                      </p:cBhvr>
                                    </p:animEffect>
                                    <p:anim calcmode="lin" valueType="num">
                                      <p:cBhvr>
                                        <p:cTn id="20" dur="10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1000"/>
                                        <p:tgtEl>
                                          <p:spTgt spid="105"/>
                                        </p:tgtEl>
                                      </p:cBhvr>
                                    </p:animEffect>
                                    <p:anim calcmode="lin" valueType="num">
                                      <p:cBhvr>
                                        <p:cTn id="27" dur="1000" fill="hold"/>
                                        <p:tgtEl>
                                          <p:spTgt spid="105"/>
                                        </p:tgtEl>
                                        <p:attrNameLst>
                                          <p:attrName>ppt_x</p:attrName>
                                        </p:attrNameLst>
                                      </p:cBhvr>
                                      <p:tavLst>
                                        <p:tav tm="0">
                                          <p:val>
                                            <p:strVal val="#ppt_x"/>
                                          </p:val>
                                        </p:tav>
                                        <p:tav tm="100000">
                                          <p:val>
                                            <p:strVal val="#ppt_x"/>
                                          </p:val>
                                        </p:tav>
                                      </p:tavLst>
                                    </p:anim>
                                    <p:anim calcmode="lin" valueType="num">
                                      <p:cBhvr>
                                        <p:cTn id="28"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1000"/>
                                        <p:tgtEl>
                                          <p:spTgt spid="106"/>
                                        </p:tgtEl>
                                      </p:cBhvr>
                                    </p:animEffect>
                                    <p:anim calcmode="lin" valueType="num">
                                      <p:cBhvr>
                                        <p:cTn id="34" dur="1000" fill="hold"/>
                                        <p:tgtEl>
                                          <p:spTgt spid="106"/>
                                        </p:tgtEl>
                                        <p:attrNameLst>
                                          <p:attrName>ppt_x</p:attrName>
                                        </p:attrNameLst>
                                      </p:cBhvr>
                                      <p:tavLst>
                                        <p:tav tm="0">
                                          <p:val>
                                            <p:strVal val="#ppt_x"/>
                                          </p:val>
                                        </p:tav>
                                        <p:tav tm="100000">
                                          <p:val>
                                            <p:strVal val="#ppt_x"/>
                                          </p:val>
                                        </p:tav>
                                      </p:tavLst>
                                    </p:anim>
                                    <p:anim calcmode="lin" valueType="num">
                                      <p:cBhvr>
                                        <p:cTn id="35"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173242" y="496298"/>
            <a:ext cx="15885076" cy="9405198"/>
            <a:chOff x="0" y="0"/>
            <a:chExt cx="4183724" cy="2477089"/>
          </a:xfrm>
        </p:grpSpPr>
        <p:sp>
          <p:nvSpPr>
            <p:cNvPr id="61" name="Freeform 61"/>
            <p:cNvSpPr/>
            <p:nvPr/>
          </p:nvSpPr>
          <p:spPr>
            <a:xfrm>
              <a:off x="0" y="0"/>
              <a:ext cx="4183724" cy="2477089"/>
            </a:xfrm>
            <a:custGeom>
              <a:avLst/>
              <a:gdLst/>
              <a:ahLst/>
              <a:cxnLst/>
              <a:rect l="l" t="t" r="r" b="b"/>
              <a:pathLst>
                <a:path w="4183724" h="2477089">
                  <a:moveTo>
                    <a:pt x="9747" y="0"/>
                  </a:moveTo>
                  <a:lnTo>
                    <a:pt x="4173976" y="0"/>
                  </a:lnTo>
                  <a:cubicBezTo>
                    <a:pt x="4179360" y="0"/>
                    <a:pt x="4183724" y="4364"/>
                    <a:pt x="4183724" y="9747"/>
                  </a:cubicBezTo>
                  <a:lnTo>
                    <a:pt x="4183724" y="2467342"/>
                  </a:lnTo>
                  <a:cubicBezTo>
                    <a:pt x="4183724" y="2472725"/>
                    <a:pt x="4179360" y="2477089"/>
                    <a:pt x="4173976" y="2477089"/>
                  </a:cubicBezTo>
                  <a:lnTo>
                    <a:pt x="9747" y="2477089"/>
                  </a:lnTo>
                  <a:cubicBezTo>
                    <a:pt x="4364" y="2477089"/>
                    <a:pt x="0" y="2472725"/>
                    <a:pt x="0" y="2467342"/>
                  </a:cubicBezTo>
                  <a:lnTo>
                    <a:pt x="0" y="9747"/>
                  </a:lnTo>
                  <a:cubicBezTo>
                    <a:pt x="0" y="4364"/>
                    <a:pt x="4364" y="0"/>
                    <a:pt x="9747"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83724" cy="2505664"/>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grpSp>
        <p:nvGrpSpPr>
          <p:cNvPr id="93" name="Group 93"/>
          <p:cNvGrpSpPr/>
          <p:nvPr/>
        </p:nvGrpSpPr>
        <p:grpSpPr>
          <a:xfrm>
            <a:off x="594866" y="1690137"/>
            <a:ext cx="1232729" cy="7134324"/>
            <a:chOff x="0" y="0"/>
            <a:chExt cx="1643639" cy="9512432"/>
          </a:xfrm>
        </p:grpSpPr>
        <p:sp>
          <p:nvSpPr>
            <p:cNvPr id="94" name="TextBox 9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5" name="TextBox 9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3" name="TextBox 103"/>
          <p:cNvSpPr txBox="1"/>
          <p:nvPr/>
        </p:nvSpPr>
        <p:spPr>
          <a:xfrm>
            <a:off x="1894270" y="659764"/>
            <a:ext cx="14070612" cy="101219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          +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là</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khoảng</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từ</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còn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lại</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đến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medoid</a:t>
            </a:r>
            <a:r>
              <a:rPr lang="en-US" sz="2899" dirty="0">
                <a:solidFill>
                  <a:srgbClr val="503D36"/>
                </a:solidFill>
                <a:latin typeface="Sniglet"/>
                <a:ea typeface="Sniglet"/>
                <a:cs typeface="Sniglet"/>
                <a:sym typeface="Sniglet"/>
              </a:rPr>
              <a:t> D.</a:t>
            </a:r>
          </a:p>
          <a:p>
            <a:pPr algn="l">
              <a:lnSpc>
                <a:spcPts val="4059"/>
              </a:lnSpc>
              <a:spcBef>
                <a:spcPct val="0"/>
              </a:spcBef>
            </a:pPr>
            <a:r>
              <a:rPr lang="en-US" sz="2899" dirty="0">
                <a:solidFill>
                  <a:srgbClr val="503D36"/>
                </a:solidFill>
                <a:latin typeface="Sniglet"/>
                <a:ea typeface="Sniglet"/>
                <a:cs typeface="Sniglet"/>
                <a:sym typeface="Sniglet"/>
              </a:rPr>
              <a:t>                                     d(A,D) ≈ 7.07    d(B,D) ≈ 6.40    d(C,D) ≈ 5.66      d(E,D) ≈ 1.41</a:t>
            </a:r>
          </a:p>
        </p:txBody>
      </p:sp>
      <p:sp>
        <p:nvSpPr>
          <p:cNvPr id="104" name="TextBox 104"/>
          <p:cNvSpPr txBox="1"/>
          <p:nvPr/>
        </p:nvSpPr>
        <p:spPr>
          <a:xfrm>
            <a:off x="1671847" y="2566359"/>
            <a:ext cx="14149403" cy="563880"/>
          </a:xfrm>
          <a:prstGeom prst="rect">
            <a:avLst/>
          </a:prstGeom>
        </p:spPr>
        <p:txBody>
          <a:bodyPr lIns="0" tIns="0" rIns="0" bIns="0" rtlCol="0" anchor="t">
            <a:spAutoFit/>
          </a:bodyPr>
          <a:lstStyle/>
          <a:p>
            <a:pPr marL="712467" lvl="1" indent="-356233" algn="just">
              <a:lnSpc>
                <a:spcPts val="4619"/>
              </a:lnSpc>
              <a:spcBef>
                <a:spcPct val="0"/>
              </a:spcBef>
              <a:buFont typeface="Arial"/>
              <a:buChar char="•"/>
            </a:pPr>
            <a:r>
              <a:rPr lang="en-US" sz="3299" u="sng" dirty="0" err="1">
                <a:solidFill>
                  <a:srgbClr val="503D36"/>
                </a:solidFill>
                <a:latin typeface="Sniglet"/>
                <a:ea typeface="Sniglet"/>
                <a:cs typeface="Sniglet"/>
                <a:sym typeface="Sniglet"/>
              </a:rPr>
              <a:t>Bước</a:t>
            </a:r>
            <a:r>
              <a:rPr lang="en-US" sz="3299" u="sng" dirty="0">
                <a:solidFill>
                  <a:srgbClr val="503D36"/>
                </a:solidFill>
                <a:latin typeface="Sniglet"/>
                <a:ea typeface="Sniglet"/>
                <a:cs typeface="Sniglet"/>
                <a:sym typeface="Sniglet"/>
              </a:rPr>
              <a:t> 3 : </a:t>
            </a:r>
            <a:r>
              <a:rPr lang="en-US" sz="3299" u="sng" dirty="0" err="1">
                <a:solidFill>
                  <a:srgbClr val="503D36"/>
                </a:solidFill>
                <a:latin typeface="Sniglet"/>
                <a:ea typeface="Sniglet"/>
                <a:cs typeface="Sniglet"/>
                <a:sym typeface="Sniglet"/>
              </a:rPr>
              <a:t>Phân</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cụm</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với</a:t>
            </a:r>
            <a:r>
              <a:rPr lang="en-US" sz="3299" u="sng" dirty="0">
                <a:solidFill>
                  <a:srgbClr val="503D36"/>
                </a:solidFill>
                <a:latin typeface="Sniglet"/>
                <a:ea typeface="Sniglet"/>
                <a:cs typeface="Sniglet"/>
                <a:sym typeface="Sniglet"/>
              </a:rPr>
              <a:t> k = 2</a:t>
            </a:r>
          </a:p>
        </p:txBody>
      </p:sp>
      <p:sp>
        <p:nvSpPr>
          <p:cNvPr id="105" name="TextBox 105"/>
          <p:cNvSpPr txBox="1"/>
          <p:nvPr/>
        </p:nvSpPr>
        <p:spPr>
          <a:xfrm>
            <a:off x="2493108" y="3699103"/>
            <a:ext cx="14149403" cy="504825"/>
          </a:xfrm>
          <a:prstGeom prst="rect">
            <a:avLst/>
          </a:prstGeom>
        </p:spPr>
        <p:txBody>
          <a:bodyPr lIns="0" tIns="0" rIns="0" bIns="0" rtlCol="0" anchor="t">
            <a:spAutoFit/>
          </a:bodyPr>
          <a:lstStyle/>
          <a:p>
            <a:pPr algn="just">
              <a:lnSpc>
                <a:spcPts val="4199"/>
              </a:lnSpc>
              <a:spcBef>
                <a:spcPct val="0"/>
              </a:spcBef>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 = 2, </a:t>
            </a:r>
            <a:r>
              <a:rPr lang="en-US" sz="2999" dirty="0" err="1">
                <a:solidFill>
                  <a:srgbClr val="503D36"/>
                </a:solidFill>
                <a:latin typeface="Sniglet"/>
                <a:ea typeface="Sniglet"/>
                <a:cs typeface="Sniglet"/>
                <a:sym typeface="Sniglet"/>
              </a:rPr>
              <a:t>chúng</a:t>
            </a:r>
            <a:r>
              <a:rPr lang="en-US" sz="2999" dirty="0">
                <a:solidFill>
                  <a:srgbClr val="503D36"/>
                </a:solidFill>
                <a:latin typeface="Sniglet"/>
                <a:ea typeface="Sniglet"/>
                <a:cs typeface="Sniglet"/>
                <a:sym typeface="Sniglet"/>
              </a:rPr>
              <a:t> ta </a:t>
            </a:r>
            <a:r>
              <a:rPr lang="en-US" sz="2999" dirty="0" err="1">
                <a:solidFill>
                  <a:srgbClr val="503D36"/>
                </a:solidFill>
                <a:latin typeface="Sniglet"/>
                <a:ea typeface="Sniglet"/>
                <a:cs typeface="Sniglet"/>
                <a:sym typeface="Sniglet"/>
              </a:rPr>
              <a:t>sẽ</a:t>
            </a:r>
            <a:r>
              <a:rPr lang="en-US" sz="2999" dirty="0">
                <a:solidFill>
                  <a:srgbClr val="503D36"/>
                </a:solidFill>
                <a:latin typeface="Sniglet"/>
                <a:ea typeface="Sniglet"/>
                <a:cs typeface="Sniglet"/>
                <a:sym typeface="Sniglet"/>
              </a:rPr>
              <a:t> chia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thành</a:t>
            </a:r>
            <a:r>
              <a:rPr lang="en-US" sz="2999" dirty="0">
                <a:solidFill>
                  <a:srgbClr val="503D36"/>
                </a:solidFill>
                <a:latin typeface="Sniglet"/>
                <a:ea typeface="Sniglet"/>
                <a:cs typeface="Sniglet"/>
                <a:sym typeface="Sniglet"/>
              </a:rPr>
              <a:t> 2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gồm</a:t>
            </a:r>
            <a:r>
              <a:rPr lang="en-US" sz="2999" dirty="0">
                <a:solidFill>
                  <a:srgbClr val="503D36"/>
                </a:solidFill>
                <a:latin typeface="Sniglet"/>
                <a:ea typeface="Sniglet"/>
                <a:cs typeface="Sniglet"/>
                <a:sym typeface="Sniglet"/>
              </a:rPr>
              <a:t> 2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p>
        </p:txBody>
      </p:sp>
      <p:sp>
        <p:nvSpPr>
          <p:cNvPr id="106" name="TextBox 106"/>
          <p:cNvSpPr txBox="1"/>
          <p:nvPr/>
        </p:nvSpPr>
        <p:spPr>
          <a:xfrm>
            <a:off x="3039983" y="1828716"/>
            <a:ext cx="10286374" cy="497840"/>
          </a:xfrm>
          <a:prstGeom prst="rect">
            <a:avLst/>
          </a:prstGeom>
        </p:spPr>
        <p:txBody>
          <a:bodyPr lIns="0" tIns="0" rIns="0" bIns="0" rtlCol="0" anchor="t">
            <a:spAutoFit/>
          </a:bodyPr>
          <a:lstStyle/>
          <a:p>
            <a:pPr algn="l">
              <a:lnSpc>
                <a:spcPts val="4059"/>
              </a:lnSpc>
              <a:spcBef>
                <a:spcPct val="0"/>
              </a:spcBef>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 7.07 + 6.40 + 5.66 + 1.41 = 20.54</a:t>
            </a:r>
          </a:p>
        </p:txBody>
      </p:sp>
      <p:sp>
        <p:nvSpPr>
          <p:cNvPr id="107" name="TextBox 107"/>
          <p:cNvSpPr txBox="1"/>
          <p:nvPr/>
        </p:nvSpPr>
        <p:spPr>
          <a:xfrm>
            <a:off x="2493108" y="8346568"/>
            <a:ext cx="14149403" cy="1552575"/>
          </a:xfrm>
          <a:prstGeom prst="rect">
            <a:avLst/>
          </a:prstGeom>
        </p:spPr>
        <p:txBody>
          <a:bodyPr lIns="0" tIns="0" rIns="0" bIns="0" rtlCol="0" anchor="t">
            <a:spAutoFit/>
          </a:bodyPr>
          <a:lstStyle/>
          <a:p>
            <a:pPr algn="just">
              <a:lnSpc>
                <a:spcPts val="4199"/>
              </a:lnSpc>
            </a:pPr>
            <a:r>
              <a:rPr lang="en-US" sz="2999" dirty="0">
                <a:solidFill>
                  <a:srgbClr val="503D36"/>
                </a:solidFill>
                <a:latin typeface="Sniglet"/>
                <a:ea typeface="Sniglet"/>
                <a:cs typeface="Sniglet"/>
                <a:sym typeface="Sniglet"/>
              </a:rPr>
              <a:t>=&gt;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 = 2:</a:t>
            </a:r>
          </a:p>
          <a:p>
            <a:pPr algn="just">
              <a:lnSpc>
                <a:spcPts val="4199"/>
              </a:lnSpc>
            </a:pPr>
            <a:r>
              <a:rPr lang="en-US" sz="2999" dirty="0">
                <a:solidFill>
                  <a:srgbClr val="503D36"/>
                </a:solidFill>
                <a:latin typeface="Sniglet"/>
                <a:ea typeface="Sniglet"/>
                <a:cs typeface="Sniglet"/>
                <a:sym typeface="Sniglet"/>
              </a:rPr>
              <a:t>=&gt;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 d(B,A) + d(C,A) + d(E,D) = 1.41 + 2.24 + 1.41 = 5.06</a:t>
            </a:r>
          </a:p>
          <a:p>
            <a:pPr algn="just">
              <a:lnSpc>
                <a:spcPts val="4199"/>
              </a:lnSpc>
              <a:spcBef>
                <a:spcPct val="0"/>
              </a:spcBef>
            </a:pPr>
            <a:endParaRPr lang="en-US" sz="2999" dirty="0">
              <a:solidFill>
                <a:srgbClr val="503D36"/>
              </a:solidFill>
              <a:latin typeface="Sniglet"/>
              <a:ea typeface="Sniglet"/>
              <a:cs typeface="Sniglet"/>
              <a:sym typeface="Sniglet"/>
            </a:endParaRPr>
          </a:p>
        </p:txBody>
      </p:sp>
      <p:sp>
        <p:nvSpPr>
          <p:cNvPr id="108" name="TextBox 108"/>
          <p:cNvSpPr txBox="1"/>
          <p:nvPr/>
        </p:nvSpPr>
        <p:spPr>
          <a:xfrm>
            <a:off x="2554947" y="5934950"/>
            <a:ext cx="14149403" cy="2076450"/>
          </a:xfrm>
          <a:prstGeom prst="rect">
            <a:avLst/>
          </a:prstGeom>
        </p:spPr>
        <p:txBody>
          <a:bodyPr lIns="0" tIns="0" rIns="0" bIns="0" rtlCol="0" anchor="t">
            <a:spAutoFit/>
          </a:bodyPr>
          <a:lstStyle/>
          <a:p>
            <a:pPr algn="just">
              <a:lnSpc>
                <a:spcPts val="4199"/>
              </a:lnSpc>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Gán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các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vào</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gần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nhất</a:t>
            </a:r>
            <a:r>
              <a:rPr lang="en-US" sz="2999" dirty="0">
                <a:solidFill>
                  <a:srgbClr val="503D36"/>
                </a:solidFill>
                <a:latin typeface="Sniglet"/>
                <a:ea typeface="Sniglet"/>
                <a:cs typeface="Sniglet"/>
                <a:sym typeface="Sniglet"/>
              </a:rPr>
              <a:t>:</a:t>
            </a:r>
          </a:p>
          <a:p>
            <a:pPr algn="just">
              <a:lnSpc>
                <a:spcPts val="4199"/>
              </a:lnSpc>
            </a:pPr>
            <a:r>
              <a:rPr lang="en-US" sz="2999" dirty="0">
                <a:solidFill>
                  <a:srgbClr val="503D36"/>
                </a:solidFill>
                <a:latin typeface="Sniglet"/>
                <a:ea typeface="Sniglet"/>
                <a:cs typeface="Sniglet"/>
                <a:sym typeface="Sniglet"/>
              </a:rPr>
              <a:t>               d(B,A) ≈ 1.41          d(B,D) ≈  6,40        =&gt; B </a:t>
            </a:r>
            <a:r>
              <a:rPr lang="en-US" sz="2999" dirty="0" err="1">
                <a:solidFill>
                  <a:srgbClr val="503D36"/>
                </a:solidFill>
                <a:latin typeface="Sniglet"/>
                <a:ea typeface="Sniglet"/>
                <a:cs typeface="Sniglet"/>
                <a:sym typeface="Sniglet"/>
              </a:rPr>
              <a:t>nằm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A</a:t>
            </a:r>
          </a:p>
          <a:p>
            <a:pPr algn="just">
              <a:lnSpc>
                <a:spcPts val="4199"/>
              </a:lnSpc>
            </a:pPr>
            <a:r>
              <a:rPr lang="en-US" sz="2999" dirty="0">
                <a:solidFill>
                  <a:srgbClr val="503D36"/>
                </a:solidFill>
                <a:latin typeface="Sniglet"/>
                <a:ea typeface="Sniglet"/>
                <a:cs typeface="Sniglet"/>
                <a:sym typeface="Sniglet"/>
              </a:rPr>
              <a:t>               d(C,A) ≈ 2.24        d(C,D) ≈  5.66        =&gt; C </a:t>
            </a:r>
            <a:r>
              <a:rPr lang="en-US" sz="2999" dirty="0" err="1">
                <a:solidFill>
                  <a:srgbClr val="503D36"/>
                </a:solidFill>
                <a:latin typeface="Sniglet"/>
                <a:ea typeface="Sniglet"/>
                <a:cs typeface="Sniglet"/>
                <a:sym typeface="Sniglet"/>
              </a:rPr>
              <a:t>nằm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A</a:t>
            </a:r>
          </a:p>
          <a:p>
            <a:pPr algn="just">
              <a:lnSpc>
                <a:spcPts val="4199"/>
              </a:lnSpc>
              <a:spcBef>
                <a:spcPct val="0"/>
              </a:spcBef>
            </a:pPr>
            <a:r>
              <a:rPr lang="en-US" sz="2999" dirty="0">
                <a:solidFill>
                  <a:srgbClr val="503D36"/>
                </a:solidFill>
                <a:latin typeface="Sniglet"/>
                <a:ea typeface="Sniglet"/>
                <a:cs typeface="Sniglet"/>
                <a:sym typeface="Sniglet"/>
              </a:rPr>
              <a:t>               d(E,A) ≈ 8.49        d(E,D)  ≈  1.41         =&gt; E </a:t>
            </a:r>
            <a:r>
              <a:rPr lang="en-US" sz="2999" dirty="0" err="1">
                <a:solidFill>
                  <a:srgbClr val="503D36"/>
                </a:solidFill>
                <a:latin typeface="Sniglet"/>
                <a:ea typeface="Sniglet"/>
                <a:cs typeface="Sniglet"/>
                <a:sym typeface="Sniglet"/>
              </a:rPr>
              <a:t>nằm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trong</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D</a:t>
            </a:r>
          </a:p>
        </p:txBody>
      </p:sp>
      <p:sp>
        <p:nvSpPr>
          <p:cNvPr id="109" name="TextBox 109"/>
          <p:cNvSpPr txBox="1"/>
          <p:nvPr/>
        </p:nvSpPr>
        <p:spPr>
          <a:xfrm>
            <a:off x="2601320" y="4587469"/>
            <a:ext cx="14149403" cy="1028700"/>
          </a:xfrm>
          <a:prstGeom prst="rect">
            <a:avLst/>
          </a:prstGeom>
        </p:spPr>
        <p:txBody>
          <a:bodyPr lIns="0" tIns="0" rIns="0" bIns="0" rtlCol="0" anchor="t">
            <a:spAutoFit/>
          </a:bodyPr>
          <a:lstStyle/>
          <a:p>
            <a:pPr algn="just">
              <a:lnSpc>
                <a:spcPts val="4199"/>
              </a:lnSpc>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2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p>
          <a:p>
            <a:pPr algn="just">
              <a:lnSpc>
                <a:spcPts val="4199"/>
              </a:lnSpc>
              <a:spcBef>
                <a:spcPct val="0"/>
              </a:spcBef>
            </a:pP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Giả</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ban </a:t>
            </a:r>
            <a:r>
              <a:rPr lang="en-US" sz="2999" dirty="0" err="1">
                <a:solidFill>
                  <a:srgbClr val="503D36"/>
                </a:solidFill>
                <a:latin typeface="Sniglet"/>
                <a:ea typeface="Sniglet"/>
                <a:cs typeface="Sniglet"/>
                <a:sym typeface="Sniglet"/>
              </a:rPr>
              <a:t>đầu</a:t>
            </a:r>
            <a:r>
              <a:rPr lang="en-US" sz="2999" dirty="0">
                <a:solidFill>
                  <a:srgbClr val="503D36"/>
                </a:solidFill>
                <a:latin typeface="Sniglet"/>
                <a:ea typeface="Sniglet"/>
                <a:cs typeface="Sniglet"/>
                <a:sym typeface="Sniglet"/>
              </a:rPr>
              <a:t> D(6,7) </a:t>
            </a:r>
            <a:r>
              <a:rPr lang="en-US" sz="2999" dirty="0" err="1">
                <a:solidFill>
                  <a:srgbClr val="503D36"/>
                </a:solidFill>
                <a:latin typeface="Sniglet"/>
                <a:ea typeface="Sniglet"/>
                <a:cs typeface="Sniglet"/>
                <a:sym typeface="Sniglet"/>
              </a:rPr>
              <a:t>và</a:t>
            </a:r>
            <a:r>
              <a:rPr lang="en-US" sz="2999" dirty="0">
                <a:solidFill>
                  <a:srgbClr val="503D36"/>
                </a:solidFill>
                <a:latin typeface="Sniglet"/>
                <a:ea typeface="Sniglet"/>
                <a:cs typeface="Sniglet"/>
                <a:sym typeface="Sniglet"/>
              </a:rPr>
              <a:t> A(1,2) </a:t>
            </a:r>
            <a:r>
              <a:rPr lang="en-US" sz="2999" dirty="0" err="1">
                <a:solidFill>
                  <a:srgbClr val="503D36"/>
                </a:solidFill>
                <a:latin typeface="Sniglet"/>
                <a:ea typeface="Sniglet"/>
                <a:cs typeface="Sniglet"/>
                <a:sym typeface="Sniglet"/>
              </a:rPr>
              <a:t>làm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medoid</a:t>
            </a:r>
            <a:endParaRPr lang="en-US" sz="2999" dirty="0">
              <a:solidFill>
                <a:srgbClr val="503D36"/>
              </a:solidFill>
              <a:latin typeface="Sniglet"/>
              <a:ea typeface="Sniglet"/>
              <a:cs typeface="Sniglet"/>
              <a:sym typeface="Snigle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anim calcmode="lin" valueType="num">
                                      <p:cBhvr>
                                        <p:cTn id="15" dur="1000" fill="hold"/>
                                        <p:tgtEl>
                                          <p:spTgt spid="106"/>
                                        </p:tgtEl>
                                        <p:attrNameLst>
                                          <p:attrName>ppt_x</p:attrName>
                                        </p:attrNameLst>
                                      </p:cBhvr>
                                      <p:tavLst>
                                        <p:tav tm="0">
                                          <p:val>
                                            <p:strVal val="#ppt_x"/>
                                          </p:val>
                                        </p:tav>
                                        <p:tav tm="100000">
                                          <p:val>
                                            <p:strVal val="#ppt_x"/>
                                          </p:val>
                                        </p:tav>
                                      </p:tavLst>
                                    </p:anim>
                                    <p:anim calcmode="lin" valueType="num">
                                      <p:cBhvr>
                                        <p:cTn id="1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4">
                                            <p:txEl>
                                              <p:pRg st="0" end="0"/>
                                            </p:txEl>
                                          </p:spTgt>
                                        </p:tgtEl>
                                        <p:attrNameLst>
                                          <p:attrName>style.visibility</p:attrName>
                                        </p:attrNameLst>
                                      </p:cBhvr>
                                      <p:to>
                                        <p:strVal val="visible"/>
                                      </p:to>
                                    </p:set>
                                    <p:animEffect transition="in" filter="fade">
                                      <p:cBhvr>
                                        <p:cTn id="21" dur="1000"/>
                                        <p:tgtEl>
                                          <p:spTgt spid="104">
                                            <p:txEl>
                                              <p:pRg st="0" end="0"/>
                                            </p:txEl>
                                          </p:spTgt>
                                        </p:tgtEl>
                                      </p:cBhvr>
                                    </p:animEffect>
                                    <p:anim calcmode="lin" valueType="num">
                                      <p:cBhvr>
                                        <p:cTn id="22" dur="10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1000"/>
                                        <p:tgtEl>
                                          <p:spTgt spid="105"/>
                                        </p:tgtEl>
                                      </p:cBhvr>
                                    </p:animEffect>
                                    <p:anim calcmode="lin" valueType="num">
                                      <p:cBhvr>
                                        <p:cTn id="29" dur="1000" fill="hold"/>
                                        <p:tgtEl>
                                          <p:spTgt spid="105"/>
                                        </p:tgtEl>
                                        <p:attrNameLst>
                                          <p:attrName>ppt_x</p:attrName>
                                        </p:attrNameLst>
                                      </p:cBhvr>
                                      <p:tavLst>
                                        <p:tav tm="0">
                                          <p:val>
                                            <p:strVal val="#ppt_x"/>
                                          </p:val>
                                        </p:tav>
                                        <p:tav tm="100000">
                                          <p:val>
                                            <p:strVal val="#ppt_x"/>
                                          </p:val>
                                        </p:tav>
                                      </p:tavLst>
                                    </p:anim>
                                    <p:anim calcmode="lin" valueType="num">
                                      <p:cBhvr>
                                        <p:cTn id="30"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1000"/>
                                        <p:tgtEl>
                                          <p:spTgt spid="109"/>
                                        </p:tgtEl>
                                      </p:cBhvr>
                                    </p:animEffect>
                                    <p:anim calcmode="lin" valueType="num">
                                      <p:cBhvr>
                                        <p:cTn id="36" dur="1000" fill="hold"/>
                                        <p:tgtEl>
                                          <p:spTgt spid="109"/>
                                        </p:tgtEl>
                                        <p:attrNameLst>
                                          <p:attrName>ppt_x</p:attrName>
                                        </p:attrNameLst>
                                      </p:cBhvr>
                                      <p:tavLst>
                                        <p:tav tm="0">
                                          <p:val>
                                            <p:strVal val="#ppt_x"/>
                                          </p:val>
                                        </p:tav>
                                        <p:tav tm="100000">
                                          <p:val>
                                            <p:strVal val="#ppt_x"/>
                                          </p:val>
                                        </p:tav>
                                      </p:tavLst>
                                    </p:anim>
                                    <p:anim calcmode="lin" valueType="num">
                                      <p:cBhvr>
                                        <p:cTn id="37"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1000"/>
                                        <p:tgtEl>
                                          <p:spTgt spid="108"/>
                                        </p:tgtEl>
                                      </p:cBhvr>
                                    </p:animEffect>
                                    <p:anim calcmode="lin" valueType="num">
                                      <p:cBhvr>
                                        <p:cTn id="43" dur="1000" fill="hold"/>
                                        <p:tgtEl>
                                          <p:spTgt spid="108"/>
                                        </p:tgtEl>
                                        <p:attrNameLst>
                                          <p:attrName>ppt_x</p:attrName>
                                        </p:attrNameLst>
                                      </p:cBhvr>
                                      <p:tavLst>
                                        <p:tav tm="0">
                                          <p:val>
                                            <p:strVal val="#ppt_x"/>
                                          </p:val>
                                        </p:tav>
                                        <p:tav tm="100000">
                                          <p:val>
                                            <p:strVal val="#ppt_x"/>
                                          </p:val>
                                        </p:tav>
                                      </p:tavLst>
                                    </p:anim>
                                    <p:anim calcmode="lin" valueType="num">
                                      <p:cBhvr>
                                        <p:cTn id="4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1000"/>
                                        <p:tgtEl>
                                          <p:spTgt spid="107"/>
                                        </p:tgtEl>
                                      </p:cBhvr>
                                    </p:animEffect>
                                    <p:anim calcmode="lin" valueType="num">
                                      <p:cBhvr>
                                        <p:cTn id="50" dur="1000" fill="hold"/>
                                        <p:tgtEl>
                                          <p:spTgt spid="107"/>
                                        </p:tgtEl>
                                        <p:attrNameLst>
                                          <p:attrName>ppt_x</p:attrName>
                                        </p:attrNameLst>
                                      </p:cBhvr>
                                      <p:tavLst>
                                        <p:tav tm="0">
                                          <p:val>
                                            <p:strVal val="#ppt_x"/>
                                          </p:val>
                                        </p:tav>
                                        <p:tav tm="100000">
                                          <p:val>
                                            <p:strVal val="#ppt_x"/>
                                          </p:val>
                                        </p:tav>
                                      </p:tavLst>
                                    </p:anim>
                                    <p:anim calcmode="lin" valueType="num">
                                      <p:cBhvr>
                                        <p:cTn id="51"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106" grpId="0"/>
      <p:bldP spid="107" grpId="0"/>
      <p:bldP spid="108" grpId="0"/>
      <p:bldP spid="10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64542" y="654900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64542" y="7835421"/>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57288" y="1403349"/>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57288" y="2689763"/>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57288" y="3976599"/>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64883" y="5262592"/>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57" name="Group 57"/>
          <p:cNvGrpSpPr/>
          <p:nvPr/>
        </p:nvGrpSpPr>
        <p:grpSpPr>
          <a:xfrm>
            <a:off x="1028700" y="271876"/>
            <a:ext cx="16230600" cy="9826871"/>
            <a:chOff x="0" y="0"/>
            <a:chExt cx="4274726" cy="2588147"/>
          </a:xfrm>
        </p:grpSpPr>
        <p:sp>
          <p:nvSpPr>
            <p:cNvPr id="58" name="Freeform 58"/>
            <p:cNvSpPr/>
            <p:nvPr/>
          </p:nvSpPr>
          <p:spPr>
            <a:xfrm>
              <a:off x="0" y="0"/>
              <a:ext cx="4274726" cy="2588147"/>
            </a:xfrm>
            <a:custGeom>
              <a:avLst/>
              <a:gdLst/>
              <a:ahLst/>
              <a:cxnLst/>
              <a:rect l="l" t="t" r="r" b="b"/>
              <a:pathLst>
                <a:path w="4274726" h="2588147">
                  <a:moveTo>
                    <a:pt x="9540" y="0"/>
                  </a:moveTo>
                  <a:lnTo>
                    <a:pt x="4265186" y="0"/>
                  </a:lnTo>
                  <a:cubicBezTo>
                    <a:pt x="4270455" y="0"/>
                    <a:pt x="4274726" y="4271"/>
                    <a:pt x="4274726" y="9540"/>
                  </a:cubicBezTo>
                  <a:lnTo>
                    <a:pt x="4274726" y="2578607"/>
                  </a:lnTo>
                  <a:cubicBezTo>
                    <a:pt x="4274726" y="2581137"/>
                    <a:pt x="4273721" y="2583564"/>
                    <a:pt x="4271932" y="2585353"/>
                  </a:cubicBezTo>
                  <a:cubicBezTo>
                    <a:pt x="4270143" y="2587142"/>
                    <a:pt x="4267716" y="2588147"/>
                    <a:pt x="4265186" y="2588147"/>
                  </a:cubicBezTo>
                  <a:lnTo>
                    <a:pt x="9540" y="2588147"/>
                  </a:lnTo>
                  <a:cubicBezTo>
                    <a:pt x="4271" y="2588147"/>
                    <a:pt x="0" y="2583876"/>
                    <a:pt x="0" y="2578607"/>
                  </a:cubicBezTo>
                  <a:lnTo>
                    <a:pt x="0" y="9540"/>
                  </a:lnTo>
                  <a:cubicBezTo>
                    <a:pt x="0" y="4271"/>
                    <a:pt x="4271" y="0"/>
                    <a:pt x="9540" y="0"/>
                  </a:cubicBezTo>
                  <a:close/>
                </a:path>
              </a:pathLst>
            </a:custGeom>
            <a:solidFill>
              <a:srgbClr val="FCF4E8"/>
            </a:solidFill>
          </p:spPr>
        </p:sp>
        <p:sp>
          <p:nvSpPr>
            <p:cNvPr id="59" name="TextBox 59"/>
            <p:cNvSpPr txBox="1"/>
            <p:nvPr/>
          </p:nvSpPr>
          <p:spPr>
            <a:xfrm>
              <a:off x="0" y="-28575"/>
              <a:ext cx="4274726" cy="2616722"/>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173242" y="482712"/>
            <a:ext cx="15885076" cy="9405198"/>
            <a:chOff x="0" y="0"/>
            <a:chExt cx="4183724" cy="2477089"/>
          </a:xfrm>
        </p:grpSpPr>
        <p:sp>
          <p:nvSpPr>
            <p:cNvPr id="61" name="Freeform 61"/>
            <p:cNvSpPr/>
            <p:nvPr/>
          </p:nvSpPr>
          <p:spPr>
            <a:xfrm>
              <a:off x="0" y="0"/>
              <a:ext cx="4183724" cy="2477089"/>
            </a:xfrm>
            <a:custGeom>
              <a:avLst/>
              <a:gdLst/>
              <a:ahLst/>
              <a:cxnLst/>
              <a:rect l="l" t="t" r="r" b="b"/>
              <a:pathLst>
                <a:path w="4183724" h="2477089">
                  <a:moveTo>
                    <a:pt x="9747" y="0"/>
                  </a:moveTo>
                  <a:lnTo>
                    <a:pt x="4173976" y="0"/>
                  </a:lnTo>
                  <a:cubicBezTo>
                    <a:pt x="4179360" y="0"/>
                    <a:pt x="4183724" y="4364"/>
                    <a:pt x="4183724" y="9747"/>
                  </a:cubicBezTo>
                  <a:lnTo>
                    <a:pt x="4183724" y="2467342"/>
                  </a:lnTo>
                  <a:cubicBezTo>
                    <a:pt x="4183724" y="2472725"/>
                    <a:pt x="4179360" y="2477089"/>
                    <a:pt x="4173976" y="2477089"/>
                  </a:cubicBezTo>
                  <a:lnTo>
                    <a:pt x="9747" y="2477089"/>
                  </a:lnTo>
                  <a:cubicBezTo>
                    <a:pt x="4364" y="2477089"/>
                    <a:pt x="0" y="2472725"/>
                    <a:pt x="0" y="2467342"/>
                  </a:cubicBezTo>
                  <a:lnTo>
                    <a:pt x="0" y="9747"/>
                  </a:lnTo>
                  <a:cubicBezTo>
                    <a:pt x="0" y="4364"/>
                    <a:pt x="4364" y="0"/>
                    <a:pt x="9747" y="0"/>
                  </a:cubicBezTo>
                  <a:close/>
                </a:path>
              </a:pathLst>
            </a:custGeom>
            <a:solidFill>
              <a:srgbClr val="000000">
                <a:alpha val="0"/>
              </a:srgbClr>
            </a:solidFill>
            <a:ln w="47625" cap="sq">
              <a:solidFill>
                <a:srgbClr val="9FC2B6"/>
              </a:solidFill>
              <a:prstDash val="lgDash"/>
              <a:miter/>
            </a:ln>
          </p:spPr>
        </p:sp>
        <p:sp>
          <p:nvSpPr>
            <p:cNvPr id="62" name="TextBox 62"/>
            <p:cNvSpPr txBox="1"/>
            <p:nvPr/>
          </p:nvSpPr>
          <p:spPr>
            <a:xfrm>
              <a:off x="0" y="-28575"/>
              <a:ext cx="4183724" cy="2505664"/>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4911681" y="793736"/>
            <a:ext cx="900107" cy="789426"/>
            <a:chOff x="0" y="0"/>
            <a:chExt cx="1200142" cy="1052568"/>
          </a:xfrm>
        </p:grpSpPr>
        <p:sp>
          <p:nvSpPr>
            <p:cNvPr id="91" name="Freeform 91"/>
            <p:cNvSpPr/>
            <p:nvPr/>
          </p:nvSpPr>
          <p:spPr>
            <a:xfrm>
              <a:off x="536219"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5"/>
              <a:stretch>
                <a:fillRect l="-100000" t="-49648" b="-54100"/>
              </a:stretch>
            </a:blipFill>
          </p:spPr>
        </p:sp>
        <p:sp>
          <p:nvSpPr>
            <p:cNvPr id="92" name="Freeform 92"/>
            <p:cNvSpPr/>
            <p:nvPr/>
          </p:nvSpPr>
          <p:spPr>
            <a:xfrm>
              <a:off x="0"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5"/>
              <a:stretch>
                <a:fillRect l="-100000" t="-49648" b="-54100"/>
              </a:stretch>
            </a:blipFill>
          </p:spPr>
        </p:sp>
      </p:grpSp>
      <p:sp>
        <p:nvSpPr>
          <p:cNvPr id="93" name="Freeform 93"/>
          <p:cNvSpPr/>
          <p:nvPr/>
        </p:nvSpPr>
        <p:spPr>
          <a:xfrm>
            <a:off x="10233116" y="4552553"/>
            <a:ext cx="6694733" cy="5170486"/>
          </a:xfrm>
          <a:custGeom>
            <a:avLst/>
            <a:gdLst/>
            <a:ahLst/>
            <a:cxnLst/>
            <a:rect l="l" t="t" r="r" b="b"/>
            <a:pathLst>
              <a:path w="6694733" h="5170486">
                <a:moveTo>
                  <a:pt x="0" y="0"/>
                </a:moveTo>
                <a:lnTo>
                  <a:pt x="6694733" y="0"/>
                </a:lnTo>
                <a:lnTo>
                  <a:pt x="6694733" y="5170487"/>
                </a:lnTo>
                <a:lnTo>
                  <a:pt x="0" y="5170487"/>
                </a:lnTo>
                <a:lnTo>
                  <a:pt x="0" y="0"/>
                </a:lnTo>
                <a:close/>
              </a:path>
            </a:pathLst>
          </a:custGeom>
          <a:blipFill>
            <a:blip r:embed="rId6"/>
            <a:stretch>
              <a:fillRect/>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4" name="TextBox 104"/>
          <p:cNvSpPr txBox="1"/>
          <p:nvPr/>
        </p:nvSpPr>
        <p:spPr>
          <a:xfrm>
            <a:off x="2680111" y="1632987"/>
            <a:ext cx="14070612" cy="204089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Gán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điểm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vào</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cụm</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gần</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nhất</a:t>
            </a:r>
            <a:r>
              <a:rPr lang="en-US" sz="2899" dirty="0">
                <a:solidFill>
                  <a:srgbClr val="503D36"/>
                </a:solidFill>
                <a:latin typeface="Sniglet"/>
                <a:ea typeface="Sniglet"/>
                <a:cs typeface="Sniglet"/>
                <a:sym typeface="Sniglet"/>
              </a:rPr>
              <a:t> : </a:t>
            </a:r>
          </a:p>
          <a:p>
            <a:pPr algn="l">
              <a:lnSpc>
                <a:spcPts val="4059"/>
              </a:lnSpc>
            </a:pPr>
            <a:r>
              <a:rPr lang="en-US" sz="2899" dirty="0">
                <a:solidFill>
                  <a:srgbClr val="503D36"/>
                </a:solidFill>
                <a:latin typeface="Sniglet"/>
                <a:ea typeface="Sniglet"/>
                <a:cs typeface="Sniglet"/>
                <a:sym typeface="Sniglet"/>
              </a:rPr>
              <a:t>           A(1,2): </a:t>
            </a:r>
            <a:r>
              <a:rPr lang="en-US" sz="2899" dirty="0" err="1">
                <a:solidFill>
                  <a:srgbClr val="503D36"/>
                </a:solidFill>
                <a:latin typeface="Sniglet"/>
                <a:ea typeface="Sniglet"/>
                <a:cs typeface="Sniglet"/>
                <a:sym typeface="Sniglet"/>
              </a:rPr>
              <a:t>Gồm</a:t>
            </a:r>
            <a:r>
              <a:rPr lang="en-US" sz="2899" dirty="0">
                <a:solidFill>
                  <a:srgbClr val="503D36"/>
                </a:solidFill>
                <a:latin typeface="Sniglet"/>
                <a:ea typeface="Sniglet"/>
                <a:cs typeface="Sniglet"/>
                <a:sym typeface="Sniglet"/>
              </a:rPr>
              <a:t> A,B</a:t>
            </a:r>
          </a:p>
          <a:p>
            <a:pPr algn="l">
              <a:lnSpc>
                <a:spcPts val="4059"/>
              </a:lnSpc>
            </a:pPr>
            <a:r>
              <a:rPr lang="en-US" sz="2899" dirty="0">
                <a:solidFill>
                  <a:srgbClr val="503D36"/>
                </a:solidFill>
                <a:latin typeface="Sniglet"/>
                <a:ea typeface="Sniglet"/>
                <a:cs typeface="Sniglet"/>
                <a:sym typeface="Sniglet"/>
              </a:rPr>
              <a:t>           D(6,7): </a:t>
            </a:r>
            <a:r>
              <a:rPr lang="en-US" sz="2899" dirty="0" err="1">
                <a:solidFill>
                  <a:srgbClr val="503D36"/>
                </a:solidFill>
                <a:latin typeface="Sniglet"/>
                <a:ea typeface="Sniglet"/>
                <a:cs typeface="Sniglet"/>
                <a:sym typeface="Sniglet"/>
              </a:rPr>
              <a:t>Gồm</a:t>
            </a:r>
            <a:r>
              <a:rPr lang="en-US" sz="2899" dirty="0">
                <a:solidFill>
                  <a:srgbClr val="503D36"/>
                </a:solidFill>
                <a:latin typeface="Sniglet"/>
                <a:ea typeface="Sniglet"/>
                <a:cs typeface="Sniglet"/>
                <a:sym typeface="Sniglet"/>
              </a:rPr>
              <a:t> D,E</a:t>
            </a:r>
          </a:p>
          <a:p>
            <a:pPr algn="l">
              <a:lnSpc>
                <a:spcPts val="4059"/>
              </a:lnSpc>
              <a:spcBef>
                <a:spcPct val="0"/>
              </a:spcBef>
            </a:pPr>
            <a:r>
              <a:rPr lang="en-US" sz="2899" dirty="0">
                <a:solidFill>
                  <a:srgbClr val="503D36"/>
                </a:solidFill>
                <a:latin typeface="Sniglet"/>
                <a:ea typeface="Sniglet"/>
                <a:cs typeface="Sniglet"/>
                <a:sym typeface="Sniglet"/>
              </a:rPr>
              <a:t>           C(3,3) </a:t>
            </a:r>
            <a:r>
              <a:rPr lang="en-US" sz="2899" dirty="0" err="1">
                <a:solidFill>
                  <a:srgbClr val="503D36"/>
                </a:solidFill>
                <a:latin typeface="Sniglet"/>
                <a:ea typeface="Sniglet"/>
                <a:cs typeface="Sniglet"/>
                <a:sym typeface="Sniglet"/>
              </a:rPr>
              <a:t>Chỉ</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có</a:t>
            </a:r>
            <a:r>
              <a:rPr lang="en-US" sz="2899" dirty="0">
                <a:solidFill>
                  <a:srgbClr val="503D36"/>
                </a:solidFill>
                <a:latin typeface="Sniglet"/>
                <a:ea typeface="Sniglet"/>
                <a:cs typeface="Sniglet"/>
                <a:sym typeface="Sniglet"/>
              </a:rPr>
              <a:t> C</a:t>
            </a:r>
          </a:p>
        </p:txBody>
      </p:sp>
      <p:sp>
        <p:nvSpPr>
          <p:cNvPr id="105" name="TextBox 105"/>
          <p:cNvSpPr txBox="1"/>
          <p:nvPr/>
        </p:nvSpPr>
        <p:spPr>
          <a:xfrm>
            <a:off x="1671847" y="553718"/>
            <a:ext cx="14149403" cy="563880"/>
          </a:xfrm>
          <a:prstGeom prst="rect">
            <a:avLst/>
          </a:prstGeom>
        </p:spPr>
        <p:txBody>
          <a:bodyPr lIns="0" tIns="0" rIns="0" bIns="0" rtlCol="0" anchor="t">
            <a:spAutoFit/>
          </a:bodyPr>
          <a:lstStyle/>
          <a:p>
            <a:pPr marL="712467" lvl="1" indent="-356233" algn="just">
              <a:lnSpc>
                <a:spcPts val="4619"/>
              </a:lnSpc>
              <a:spcBef>
                <a:spcPct val="0"/>
              </a:spcBef>
              <a:buFont typeface="Arial"/>
              <a:buChar char="•"/>
            </a:pPr>
            <a:r>
              <a:rPr lang="en-US" sz="3299" u="sng" dirty="0" err="1">
                <a:solidFill>
                  <a:srgbClr val="503D36"/>
                </a:solidFill>
                <a:latin typeface="Sniglet"/>
                <a:ea typeface="Sniglet"/>
                <a:cs typeface="Sniglet"/>
                <a:sym typeface="Sniglet"/>
              </a:rPr>
              <a:t>Bước</a:t>
            </a:r>
            <a:r>
              <a:rPr lang="en-US" sz="3299" u="sng" dirty="0">
                <a:solidFill>
                  <a:srgbClr val="503D36"/>
                </a:solidFill>
                <a:latin typeface="Sniglet"/>
                <a:ea typeface="Sniglet"/>
                <a:cs typeface="Sniglet"/>
                <a:sym typeface="Sniglet"/>
              </a:rPr>
              <a:t> 4 : </a:t>
            </a:r>
            <a:r>
              <a:rPr lang="en-US" sz="3299" u="sng" dirty="0" err="1">
                <a:solidFill>
                  <a:srgbClr val="503D36"/>
                </a:solidFill>
                <a:latin typeface="Sniglet"/>
                <a:ea typeface="Sniglet"/>
                <a:cs typeface="Sniglet"/>
                <a:sym typeface="Sniglet"/>
              </a:rPr>
              <a:t>Phân</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cụm</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với</a:t>
            </a:r>
            <a:r>
              <a:rPr lang="en-US" sz="3299" u="sng" dirty="0">
                <a:solidFill>
                  <a:srgbClr val="503D36"/>
                </a:solidFill>
                <a:latin typeface="Sniglet"/>
                <a:ea typeface="Sniglet"/>
                <a:cs typeface="Sniglet"/>
                <a:sym typeface="Sniglet"/>
              </a:rPr>
              <a:t> k = 3</a:t>
            </a:r>
          </a:p>
        </p:txBody>
      </p:sp>
      <p:sp>
        <p:nvSpPr>
          <p:cNvPr id="106" name="TextBox 106"/>
          <p:cNvSpPr txBox="1"/>
          <p:nvPr/>
        </p:nvSpPr>
        <p:spPr>
          <a:xfrm>
            <a:off x="2493108" y="1185312"/>
            <a:ext cx="14149403" cy="504825"/>
          </a:xfrm>
          <a:prstGeom prst="rect">
            <a:avLst/>
          </a:prstGeom>
        </p:spPr>
        <p:txBody>
          <a:bodyPr lIns="0" tIns="0" rIns="0" bIns="0" rtlCol="0" anchor="t">
            <a:spAutoFit/>
          </a:bodyPr>
          <a:lstStyle/>
          <a:p>
            <a:pPr algn="just">
              <a:lnSpc>
                <a:spcPts val="4199"/>
              </a:lnSpc>
              <a:spcBef>
                <a:spcPct val="0"/>
              </a:spcBef>
            </a:pPr>
            <a:r>
              <a:rPr lang="en-US" sz="2999" dirty="0">
                <a:solidFill>
                  <a:srgbClr val="503D36"/>
                </a:solidFill>
                <a:latin typeface="Sniglet"/>
                <a:ea typeface="Sniglet"/>
                <a:cs typeface="Sniglet"/>
                <a:sym typeface="Sniglet"/>
              </a:rPr>
              <a:t>   +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k=3, </a:t>
            </a:r>
            <a:r>
              <a:rPr lang="en-US" sz="2999" dirty="0" err="1">
                <a:solidFill>
                  <a:srgbClr val="503D36"/>
                </a:solidFill>
                <a:latin typeface="Sniglet"/>
                <a:ea typeface="Sniglet"/>
                <a:cs typeface="Sniglet"/>
                <a:sym typeface="Sniglet"/>
              </a:rPr>
              <a:t>chọn</a:t>
            </a:r>
            <a:r>
              <a:rPr lang="en-US" sz="2999" dirty="0">
                <a:solidFill>
                  <a:srgbClr val="503D36"/>
                </a:solidFill>
                <a:latin typeface="Sniglet"/>
                <a:ea typeface="Sniglet"/>
                <a:cs typeface="Sniglet"/>
                <a:sym typeface="Sniglet"/>
              </a:rPr>
              <a:t> 3 </a:t>
            </a:r>
            <a:r>
              <a:rPr lang="en-US" sz="2999" dirty="0" err="1">
                <a:solidFill>
                  <a:srgbClr val="503D36"/>
                </a:solidFill>
                <a:latin typeface="Sniglet"/>
                <a:ea typeface="Sniglet"/>
                <a:cs typeface="Sniglet"/>
                <a:sym typeface="Sniglet"/>
              </a:rPr>
              <a:t>medoid</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giả</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định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a:t>
            </a:r>
            <a:r>
              <a:rPr lang="en-US" sz="2999" dirty="0">
                <a:solidFill>
                  <a:srgbClr val="503D36"/>
                </a:solidFill>
                <a:latin typeface="Sniglet"/>
                <a:ea typeface="Sniglet"/>
                <a:cs typeface="Sniglet"/>
                <a:sym typeface="Sniglet"/>
              </a:rPr>
              <a:t> A(1,2), D(6,7), C(3,3)</a:t>
            </a:r>
          </a:p>
        </p:txBody>
      </p:sp>
      <p:sp>
        <p:nvSpPr>
          <p:cNvPr id="107" name="TextBox 107"/>
          <p:cNvSpPr txBox="1"/>
          <p:nvPr/>
        </p:nvSpPr>
        <p:spPr>
          <a:xfrm>
            <a:off x="2493108" y="3721502"/>
            <a:ext cx="14149403" cy="1028700"/>
          </a:xfrm>
          <a:prstGeom prst="rect">
            <a:avLst/>
          </a:prstGeom>
        </p:spPr>
        <p:txBody>
          <a:bodyPr lIns="0" tIns="0" rIns="0" bIns="0" rtlCol="0" anchor="t">
            <a:spAutoFit/>
          </a:bodyPr>
          <a:lstStyle/>
          <a:p>
            <a:pPr algn="just">
              <a:lnSpc>
                <a:spcPts val="4199"/>
              </a:lnSpc>
            </a:pPr>
            <a:r>
              <a:rPr lang="en-US" sz="2999" dirty="0">
                <a:solidFill>
                  <a:srgbClr val="503D36"/>
                </a:solidFill>
                <a:latin typeface="Sniglet"/>
                <a:ea typeface="Sniglet"/>
                <a:cs typeface="Sniglet"/>
                <a:sym typeface="Sniglet"/>
              </a:rPr>
              <a:t>=&gt;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với</a:t>
            </a:r>
            <a:r>
              <a:rPr lang="en-US" sz="2999" dirty="0">
                <a:solidFill>
                  <a:srgbClr val="503D36"/>
                </a:solidFill>
                <a:latin typeface="Sniglet"/>
                <a:ea typeface="Sniglet"/>
                <a:cs typeface="Sniglet"/>
                <a:sym typeface="Sniglet"/>
              </a:rPr>
              <a:t> k = 3 :     </a:t>
            </a:r>
            <a:r>
              <a:rPr lang="en-US" sz="2999" dirty="0" err="1">
                <a:solidFill>
                  <a:srgbClr val="503D36"/>
                </a:solidFill>
                <a:latin typeface="Sniglet"/>
                <a:ea typeface="Sniglet"/>
                <a:cs typeface="Sniglet"/>
                <a:sym typeface="Sniglet"/>
              </a:rPr>
              <a:t>Có</a:t>
            </a:r>
            <a:r>
              <a:rPr lang="en-US" sz="2999" dirty="0">
                <a:solidFill>
                  <a:srgbClr val="503D36"/>
                </a:solidFill>
                <a:latin typeface="Sniglet"/>
                <a:ea typeface="Sniglet"/>
                <a:cs typeface="Sniglet"/>
                <a:sym typeface="Sniglet"/>
              </a:rPr>
              <a:t>       d(B,A)≈1.41       d(E,D)≈1.41</a:t>
            </a:r>
          </a:p>
          <a:p>
            <a:pPr algn="just">
              <a:lnSpc>
                <a:spcPts val="4199"/>
              </a:lnSpc>
              <a:spcBef>
                <a:spcPct val="0"/>
              </a:spcBef>
            </a:pPr>
            <a:r>
              <a:rPr lang="en-US" sz="2999" dirty="0">
                <a:solidFill>
                  <a:srgbClr val="503D36"/>
                </a:solidFill>
                <a:latin typeface="Sniglet"/>
                <a:ea typeface="Sniglet"/>
                <a:cs typeface="Sniglet"/>
                <a:sym typeface="Sniglet"/>
              </a:rPr>
              <a:t>=&gt;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 1.41 + 1.41 = 2.82 </a:t>
            </a:r>
          </a:p>
        </p:txBody>
      </p:sp>
      <p:sp>
        <p:nvSpPr>
          <p:cNvPr id="108" name="TextBox 108"/>
          <p:cNvSpPr txBox="1"/>
          <p:nvPr/>
        </p:nvSpPr>
        <p:spPr>
          <a:xfrm>
            <a:off x="1507885" y="4730041"/>
            <a:ext cx="14149403" cy="563880"/>
          </a:xfrm>
          <a:prstGeom prst="rect">
            <a:avLst/>
          </a:prstGeom>
        </p:spPr>
        <p:txBody>
          <a:bodyPr lIns="0" tIns="0" rIns="0" bIns="0" rtlCol="0" anchor="t">
            <a:spAutoFit/>
          </a:bodyPr>
          <a:lstStyle/>
          <a:p>
            <a:pPr marL="712467" lvl="1" indent="-356233" algn="just">
              <a:lnSpc>
                <a:spcPts val="4619"/>
              </a:lnSpc>
              <a:spcBef>
                <a:spcPct val="0"/>
              </a:spcBef>
              <a:buFont typeface="Arial"/>
              <a:buChar char="•"/>
            </a:pPr>
            <a:r>
              <a:rPr lang="en-US" sz="3299" u="sng" dirty="0" err="1">
                <a:solidFill>
                  <a:srgbClr val="503D36"/>
                </a:solidFill>
                <a:latin typeface="Sniglet"/>
                <a:ea typeface="Sniglet"/>
                <a:cs typeface="Sniglet"/>
                <a:sym typeface="Sniglet"/>
              </a:rPr>
              <a:t>Bước</a:t>
            </a:r>
            <a:r>
              <a:rPr lang="en-US" sz="3299" u="sng" dirty="0">
                <a:solidFill>
                  <a:srgbClr val="503D36"/>
                </a:solidFill>
                <a:latin typeface="Sniglet"/>
                <a:ea typeface="Sniglet"/>
                <a:cs typeface="Sniglet"/>
                <a:sym typeface="Sniglet"/>
              </a:rPr>
              <a:t> 5 : </a:t>
            </a:r>
            <a:r>
              <a:rPr lang="en-US" sz="3299" u="sng" dirty="0" err="1">
                <a:solidFill>
                  <a:srgbClr val="503D36"/>
                </a:solidFill>
                <a:latin typeface="Sniglet"/>
                <a:ea typeface="Sniglet"/>
                <a:cs typeface="Sniglet"/>
                <a:sym typeface="Sniglet"/>
              </a:rPr>
              <a:t>Áp</a:t>
            </a:r>
            <a:r>
              <a:rPr lang="en-US" sz="3299" u="sng" dirty="0">
                <a:solidFill>
                  <a:srgbClr val="503D36"/>
                </a:solidFill>
                <a:latin typeface="Sniglet"/>
                <a:ea typeface="Sniglet"/>
                <a:cs typeface="Sniglet"/>
                <a:sym typeface="Sniglet"/>
              </a:rPr>
              <a:t> </a:t>
            </a:r>
            <a:r>
              <a:rPr lang="en-US" sz="3299" u="sng" dirty="0" err="1">
                <a:solidFill>
                  <a:srgbClr val="503D36"/>
                </a:solidFill>
                <a:latin typeface="Sniglet"/>
                <a:ea typeface="Sniglet"/>
                <a:cs typeface="Sniglet"/>
                <a:sym typeface="Sniglet"/>
              </a:rPr>
              <a:t>dụng</a:t>
            </a:r>
            <a:r>
              <a:rPr lang="en-US" sz="3299" u="sng" dirty="0">
                <a:solidFill>
                  <a:srgbClr val="503D36"/>
                </a:solidFill>
                <a:latin typeface="Sniglet"/>
                <a:ea typeface="Sniglet"/>
                <a:cs typeface="Sniglet"/>
                <a:sym typeface="Sniglet"/>
              </a:rPr>
              <a:t> Elbow Method </a:t>
            </a:r>
          </a:p>
        </p:txBody>
      </p:sp>
      <p:sp>
        <p:nvSpPr>
          <p:cNvPr id="109" name="TextBox 109"/>
          <p:cNvSpPr txBox="1"/>
          <p:nvPr/>
        </p:nvSpPr>
        <p:spPr>
          <a:xfrm>
            <a:off x="2099933" y="5405157"/>
            <a:ext cx="7750394" cy="2040890"/>
          </a:xfrm>
          <a:prstGeom prst="rect">
            <a:avLst/>
          </a:prstGeom>
        </p:spPr>
        <p:txBody>
          <a:bodyPr lIns="0" tIns="0" rIns="0" bIns="0" rtlCol="0" anchor="t">
            <a:spAutoFit/>
          </a:bodyPr>
          <a:lstStyle/>
          <a:p>
            <a:pPr algn="l">
              <a:lnSpc>
                <a:spcPts val="4059"/>
              </a:lnSpc>
            </a:pPr>
            <a:r>
              <a:rPr lang="en-US" sz="2899" dirty="0">
                <a:solidFill>
                  <a:srgbClr val="503D36"/>
                </a:solidFill>
                <a:latin typeface="Sniglet"/>
                <a:ea typeface="Sniglet"/>
                <a:cs typeface="Sniglet"/>
                <a:sym typeface="Sniglet"/>
              </a:rPr>
              <a:t>=&gt;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đã</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tính</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được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cho</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các</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giá</a:t>
            </a:r>
            <a:r>
              <a:rPr lang="en-US" sz="2899" dirty="0">
                <a:solidFill>
                  <a:srgbClr val="503D36"/>
                </a:solidFill>
                <a:latin typeface="Sniglet"/>
                <a:ea typeface="Sniglet"/>
                <a:cs typeface="Sniglet"/>
                <a:sym typeface="Sniglet"/>
              </a:rPr>
              <a:t> </a:t>
            </a:r>
            <a:r>
              <a:rPr lang="en-US" sz="2899" dirty="0" err="1">
                <a:solidFill>
                  <a:srgbClr val="503D36"/>
                </a:solidFill>
                <a:latin typeface="Sniglet"/>
                <a:ea typeface="Sniglet"/>
                <a:cs typeface="Sniglet"/>
                <a:sym typeface="Sniglet"/>
              </a:rPr>
              <a:t>trị</a:t>
            </a:r>
            <a:r>
              <a:rPr lang="en-US" sz="2899" dirty="0">
                <a:solidFill>
                  <a:srgbClr val="503D36"/>
                </a:solidFill>
                <a:latin typeface="Sniglet"/>
                <a:ea typeface="Sniglet"/>
                <a:cs typeface="Sniglet"/>
                <a:sym typeface="Sniglet"/>
              </a:rPr>
              <a:t> k : </a:t>
            </a:r>
          </a:p>
          <a:p>
            <a:pPr algn="l">
              <a:lnSpc>
                <a:spcPts val="4059"/>
              </a:lnSpc>
            </a:pPr>
            <a:r>
              <a:rPr lang="en-US" sz="2899" dirty="0">
                <a:solidFill>
                  <a:srgbClr val="503D36"/>
                </a:solidFill>
                <a:latin typeface="Sniglet"/>
                <a:ea typeface="Sniglet"/>
                <a:cs typeface="Sniglet"/>
                <a:sym typeface="Sniglet"/>
              </a:rPr>
              <a:t>                     k=1: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 20.54</a:t>
            </a:r>
          </a:p>
          <a:p>
            <a:pPr algn="l">
              <a:lnSpc>
                <a:spcPts val="4059"/>
              </a:lnSpc>
            </a:pPr>
            <a:r>
              <a:rPr lang="en-US" sz="2899" dirty="0">
                <a:solidFill>
                  <a:srgbClr val="503D36"/>
                </a:solidFill>
                <a:latin typeface="Sniglet"/>
                <a:ea typeface="Sniglet"/>
                <a:cs typeface="Sniglet"/>
                <a:sym typeface="Sniglet"/>
              </a:rPr>
              <a:t>                     k=2: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 5.06</a:t>
            </a:r>
          </a:p>
          <a:p>
            <a:pPr algn="l">
              <a:lnSpc>
                <a:spcPts val="4059"/>
              </a:lnSpc>
              <a:spcBef>
                <a:spcPct val="0"/>
              </a:spcBef>
            </a:pPr>
            <a:r>
              <a:rPr lang="en-US" sz="2899" dirty="0">
                <a:solidFill>
                  <a:srgbClr val="503D36"/>
                </a:solidFill>
                <a:latin typeface="Sniglet"/>
                <a:ea typeface="Sniglet"/>
                <a:cs typeface="Sniglet"/>
                <a:sym typeface="Sniglet"/>
              </a:rPr>
              <a:t>                     k=3: </a:t>
            </a:r>
            <a:r>
              <a:rPr lang="en-US" sz="2899" dirty="0" err="1">
                <a:solidFill>
                  <a:srgbClr val="503D36"/>
                </a:solidFill>
                <a:latin typeface="Sniglet"/>
                <a:ea typeface="Sniglet"/>
                <a:cs typeface="Sniglet"/>
                <a:sym typeface="Sniglet"/>
              </a:rPr>
              <a:t>Tổng</a:t>
            </a:r>
            <a:r>
              <a:rPr lang="en-US" sz="2899" dirty="0">
                <a:solidFill>
                  <a:srgbClr val="503D36"/>
                </a:solidFill>
                <a:latin typeface="Sniglet"/>
                <a:ea typeface="Sniglet"/>
                <a:cs typeface="Sniglet"/>
                <a:sym typeface="Sniglet"/>
              </a:rPr>
              <a:t> chi </a:t>
            </a:r>
            <a:r>
              <a:rPr lang="en-US" sz="2899" dirty="0" err="1">
                <a:solidFill>
                  <a:srgbClr val="503D36"/>
                </a:solidFill>
                <a:latin typeface="Sniglet"/>
                <a:ea typeface="Sniglet"/>
                <a:cs typeface="Sniglet"/>
                <a:sym typeface="Sniglet"/>
              </a:rPr>
              <a:t>phí</a:t>
            </a:r>
            <a:r>
              <a:rPr lang="en-US" sz="2899" dirty="0">
                <a:solidFill>
                  <a:srgbClr val="503D36"/>
                </a:solidFill>
                <a:latin typeface="Sniglet"/>
                <a:ea typeface="Sniglet"/>
                <a:cs typeface="Sniglet"/>
                <a:sym typeface="Sniglet"/>
              </a:rPr>
              <a:t> = 2.82</a:t>
            </a:r>
          </a:p>
        </p:txBody>
      </p:sp>
      <p:sp>
        <p:nvSpPr>
          <p:cNvPr id="110" name="TextBox 110"/>
          <p:cNvSpPr txBox="1"/>
          <p:nvPr/>
        </p:nvSpPr>
        <p:spPr>
          <a:xfrm>
            <a:off x="1827595" y="7683442"/>
            <a:ext cx="8043570" cy="2600325"/>
          </a:xfrm>
          <a:prstGeom prst="rect">
            <a:avLst/>
          </a:prstGeom>
        </p:spPr>
        <p:txBody>
          <a:bodyPr lIns="0" tIns="0" rIns="0" bIns="0" rtlCol="0" anchor="t">
            <a:spAutoFit/>
          </a:bodyPr>
          <a:lstStyle/>
          <a:p>
            <a:pPr algn="just">
              <a:lnSpc>
                <a:spcPts val="4199"/>
              </a:lnSpc>
            </a:pPr>
            <a:r>
              <a:rPr lang="en-US" sz="2999" dirty="0">
                <a:solidFill>
                  <a:srgbClr val="503D36"/>
                </a:solidFill>
                <a:latin typeface="Sniglet"/>
                <a:ea typeface="Sniglet"/>
                <a:cs typeface="Sniglet"/>
                <a:sym typeface="Sniglet"/>
              </a:rPr>
              <a:t>=&gt;  </a:t>
            </a:r>
            <a:r>
              <a:rPr lang="en-US" sz="2999" dirty="0" err="1">
                <a:solidFill>
                  <a:srgbClr val="503D36"/>
                </a:solidFill>
                <a:latin typeface="Sniglet"/>
                <a:ea typeface="Sniglet"/>
                <a:cs typeface="Sniglet"/>
                <a:sym typeface="Sniglet"/>
              </a:rPr>
              <a:t>Từ</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biểu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đồ</a:t>
            </a:r>
            <a:r>
              <a:rPr lang="en-US" sz="2999" dirty="0">
                <a:solidFill>
                  <a:srgbClr val="503D36"/>
                </a:solidFill>
                <a:latin typeface="Sniglet"/>
                <a:ea typeface="Sniglet"/>
                <a:cs typeface="Sniglet"/>
                <a:sym typeface="Sniglet"/>
              </a:rPr>
              <a:t> ta </a:t>
            </a:r>
            <a:r>
              <a:rPr lang="en-US" sz="2999" dirty="0" err="1">
                <a:solidFill>
                  <a:srgbClr val="503D36"/>
                </a:solidFill>
                <a:latin typeface="Sniglet"/>
                <a:ea typeface="Sniglet"/>
                <a:cs typeface="Sniglet"/>
                <a:sym typeface="Sniglet"/>
              </a:rPr>
              <a:t>thấy</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được</a:t>
            </a:r>
            <a:r>
              <a:rPr lang="en-US" sz="2999" dirty="0">
                <a:solidFill>
                  <a:srgbClr val="503D36"/>
                </a:solidFill>
                <a:latin typeface="Sniglet"/>
                <a:ea typeface="Sniglet"/>
                <a:cs typeface="Sniglet"/>
                <a:sym typeface="Sniglet"/>
              </a:rPr>
              <a:t> k = 2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số</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cụm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phù</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hợp</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nhất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vì</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là</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điểm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ngoặt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đầu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tiên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khi</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giá</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trị</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của</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tổng</a:t>
            </a:r>
            <a:r>
              <a:rPr lang="en-US" sz="2999" dirty="0">
                <a:solidFill>
                  <a:srgbClr val="503D36"/>
                </a:solidFill>
                <a:latin typeface="Sniglet"/>
                <a:ea typeface="Sniglet"/>
                <a:cs typeface="Sniglet"/>
                <a:sym typeface="Sniglet"/>
              </a:rPr>
              <a:t> chi </a:t>
            </a:r>
            <a:r>
              <a:rPr lang="en-US" sz="2999" dirty="0" err="1">
                <a:solidFill>
                  <a:srgbClr val="503D36"/>
                </a:solidFill>
                <a:latin typeface="Sniglet"/>
                <a:ea typeface="Sniglet"/>
                <a:cs typeface="Sniglet"/>
                <a:sym typeface="Sniglet"/>
              </a:rPr>
              <a:t>phí</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giảm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mạnh</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sau</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đó</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mức</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giảm</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trở</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nên</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ít</a:t>
            </a:r>
            <a:r>
              <a:rPr lang="en-US" sz="2999" dirty="0">
                <a:solidFill>
                  <a:srgbClr val="503D36"/>
                </a:solidFill>
                <a:latin typeface="Sniglet"/>
                <a:ea typeface="Sniglet"/>
                <a:cs typeface="Sniglet"/>
                <a:sym typeface="Sniglet"/>
              </a:rPr>
              <a:t> </a:t>
            </a:r>
            <a:r>
              <a:rPr lang="en-US" sz="2999" dirty="0" err="1">
                <a:solidFill>
                  <a:srgbClr val="503D36"/>
                </a:solidFill>
                <a:latin typeface="Sniglet"/>
                <a:ea typeface="Sniglet"/>
                <a:cs typeface="Sniglet"/>
                <a:sym typeface="Sniglet"/>
              </a:rPr>
              <a:t>hơn</a:t>
            </a:r>
            <a:r>
              <a:rPr lang="en-US" sz="2999" dirty="0">
                <a:solidFill>
                  <a:srgbClr val="503D36"/>
                </a:solidFill>
                <a:latin typeface="Sniglet"/>
                <a:ea typeface="Sniglet"/>
                <a:cs typeface="Sniglet"/>
                <a:sym typeface="Sniglet"/>
              </a:rPr>
              <a:t>. </a:t>
            </a:r>
          </a:p>
          <a:p>
            <a:pPr algn="just">
              <a:lnSpc>
                <a:spcPts val="4199"/>
              </a:lnSpc>
              <a:spcBef>
                <a:spcPct val="0"/>
              </a:spcBef>
            </a:pPr>
            <a:endParaRPr lang="en-US" sz="2999" dirty="0">
              <a:solidFill>
                <a:srgbClr val="503D36"/>
              </a:solidFill>
              <a:latin typeface="Sniglet"/>
              <a:ea typeface="Sniglet"/>
              <a:cs typeface="Sniglet"/>
              <a:sym typeface="Sniglet"/>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anim calcmode="lin" valueType="num">
                                      <p:cBhvr>
                                        <p:cTn id="15" dur="1000" fill="hold"/>
                                        <p:tgtEl>
                                          <p:spTgt spid="106"/>
                                        </p:tgtEl>
                                        <p:attrNameLst>
                                          <p:attrName>ppt_x</p:attrName>
                                        </p:attrNameLst>
                                      </p:cBhvr>
                                      <p:tavLst>
                                        <p:tav tm="0">
                                          <p:val>
                                            <p:strVal val="#ppt_x"/>
                                          </p:val>
                                        </p:tav>
                                        <p:tav tm="100000">
                                          <p:val>
                                            <p:strVal val="#ppt_x"/>
                                          </p:val>
                                        </p:tav>
                                      </p:tavLst>
                                    </p:anim>
                                    <p:anim calcmode="lin" valueType="num">
                                      <p:cBhvr>
                                        <p:cTn id="1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anim calcmode="lin" valueType="num">
                                      <p:cBhvr>
                                        <p:cTn id="22" dur="1000" fill="hold"/>
                                        <p:tgtEl>
                                          <p:spTgt spid="104"/>
                                        </p:tgtEl>
                                        <p:attrNameLst>
                                          <p:attrName>ppt_x</p:attrName>
                                        </p:attrNameLst>
                                      </p:cBhvr>
                                      <p:tavLst>
                                        <p:tav tm="0">
                                          <p:val>
                                            <p:strVal val="#ppt_x"/>
                                          </p:val>
                                        </p:tav>
                                        <p:tav tm="100000">
                                          <p:val>
                                            <p:strVal val="#ppt_x"/>
                                          </p:val>
                                        </p:tav>
                                      </p:tavLst>
                                    </p:anim>
                                    <p:anim calcmode="lin" valueType="num">
                                      <p:cBhvr>
                                        <p:cTn id="23"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1000"/>
                                        <p:tgtEl>
                                          <p:spTgt spid="107"/>
                                        </p:tgtEl>
                                      </p:cBhvr>
                                    </p:animEffect>
                                    <p:anim calcmode="lin" valueType="num">
                                      <p:cBhvr>
                                        <p:cTn id="29" dur="1000" fill="hold"/>
                                        <p:tgtEl>
                                          <p:spTgt spid="107"/>
                                        </p:tgtEl>
                                        <p:attrNameLst>
                                          <p:attrName>ppt_x</p:attrName>
                                        </p:attrNameLst>
                                      </p:cBhvr>
                                      <p:tavLst>
                                        <p:tav tm="0">
                                          <p:val>
                                            <p:strVal val="#ppt_x"/>
                                          </p:val>
                                        </p:tav>
                                        <p:tav tm="100000">
                                          <p:val>
                                            <p:strVal val="#ppt_x"/>
                                          </p:val>
                                        </p:tav>
                                      </p:tavLst>
                                    </p:anim>
                                    <p:anim calcmode="lin" valueType="num">
                                      <p:cBhvr>
                                        <p:cTn id="30"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8">
                                            <p:txEl>
                                              <p:pRg st="0" end="0"/>
                                            </p:txEl>
                                          </p:spTgt>
                                        </p:tgtEl>
                                        <p:attrNameLst>
                                          <p:attrName>style.visibility</p:attrName>
                                        </p:attrNameLst>
                                      </p:cBhvr>
                                      <p:to>
                                        <p:strVal val="visible"/>
                                      </p:to>
                                    </p:set>
                                    <p:animEffect transition="in" filter="fade">
                                      <p:cBhvr>
                                        <p:cTn id="35" dur="1000"/>
                                        <p:tgtEl>
                                          <p:spTgt spid="108">
                                            <p:txEl>
                                              <p:pRg st="0" end="0"/>
                                            </p:txEl>
                                          </p:spTgt>
                                        </p:tgtEl>
                                      </p:cBhvr>
                                    </p:animEffect>
                                    <p:anim calcmode="lin" valueType="num">
                                      <p:cBhvr>
                                        <p:cTn id="36" dur="10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1000"/>
                                        <p:tgtEl>
                                          <p:spTgt spid="109"/>
                                        </p:tgtEl>
                                      </p:cBhvr>
                                    </p:animEffect>
                                    <p:anim calcmode="lin" valueType="num">
                                      <p:cBhvr>
                                        <p:cTn id="43" dur="1000" fill="hold"/>
                                        <p:tgtEl>
                                          <p:spTgt spid="109"/>
                                        </p:tgtEl>
                                        <p:attrNameLst>
                                          <p:attrName>ppt_x</p:attrName>
                                        </p:attrNameLst>
                                      </p:cBhvr>
                                      <p:tavLst>
                                        <p:tav tm="0">
                                          <p:val>
                                            <p:strVal val="#ppt_x"/>
                                          </p:val>
                                        </p:tav>
                                        <p:tav tm="100000">
                                          <p:val>
                                            <p:strVal val="#ppt_x"/>
                                          </p:val>
                                        </p:tav>
                                      </p:tavLst>
                                    </p:anim>
                                    <p:anim calcmode="lin" valueType="num">
                                      <p:cBhvr>
                                        <p:cTn id="44"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10">
                                            <p:txEl>
                                              <p:pRg st="0" end="0"/>
                                            </p:txEl>
                                          </p:spTgt>
                                        </p:tgtEl>
                                        <p:attrNameLst>
                                          <p:attrName>style.visibility</p:attrName>
                                        </p:attrNameLst>
                                      </p:cBhvr>
                                      <p:to>
                                        <p:strVal val="visible"/>
                                      </p:to>
                                    </p:set>
                                    <p:animEffect transition="in" filter="barn(inVertical)">
                                      <p:cBhvr>
                                        <p:cTn id="54" dur="500"/>
                                        <p:tgtEl>
                                          <p:spTgt spid="1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6" grpId="0"/>
      <p:bldP spid="107"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5190915"/>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6477329"/>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7763743"/>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1331671"/>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2618086"/>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3904500"/>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46" name="Group 46"/>
          <p:cNvGrpSpPr/>
          <p:nvPr/>
        </p:nvGrpSpPr>
        <p:grpSpPr>
          <a:xfrm>
            <a:off x="661541" y="1470992"/>
            <a:ext cx="1232729" cy="7134324"/>
            <a:chOff x="0" y="0"/>
            <a:chExt cx="1643639" cy="9512432"/>
          </a:xfrm>
        </p:grpSpPr>
        <p:sp>
          <p:nvSpPr>
            <p:cNvPr id="47" name="TextBox 47"/>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6" name="Freeform 56"/>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sp>
        <p:nvSpPr>
          <p:cNvPr id="57" name="Freeform 57"/>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5"/>
            <a:stretch>
              <a:fillRect/>
            </a:stretch>
          </a:blipFill>
        </p:spPr>
      </p:sp>
      <p:grpSp>
        <p:nvGrpSpPr>
          <p:cNvPr id="58" name="Group 58"/>
          <p:cNvGrpSpPr/>
          <p:nvPr/>
        </p:nvGrpSpPr>
        <p:grpSpPr>
          <a:xfrm>
            <a:off x="1028700" y="719104"/>
            <a:ext cx="15613811" cy="8824656"/>
            <a:chOff x="0" y="0"/>
            <a:chExt cx="4112279" cy="2324189"/>
          </a:xfrm>
        </p:grpSpPr>
        <p:sp>
          <p:nvSpPr>
            <p:cNvPr id="59" name="Freeform 59"/>
            <p:cNvSpPr/>
            <p:nvPr/>
          </p:nvSpPr>
          <p:spPr>
            <a:xfrm>
              <a:off x="0" y="0"/>
              <a:ext cx="4112280" cy="2324189"/>
            </a:xfrm>
            <a:custGeom>
              <a:avLst/>
              <a:gdLst/>
              <a:ahLst/>
              <a:cxnLst/>
              <a:rect l="l" t="t" r="r" b="b"/>
              <a:pathLst>
                <a:path w="4112280" h="2324189">
                  <a:moveTo>
                    <a:pt x="9917" y="0"/>
                  </a:moveTo>
                  <a:lnTo>
                    <a:pt x="4102363" y="0"/>
                  </a:lnTo>
                  <a:cubicBezTo>
                    <a:pt x="4107840" y="0"/>
                    <a:pt x="4112280" y="4440"/>
                    <a:pt x="4112280" y="9917"/>
                  </a:cubicBezTo>
                  <a:lnTo>
                    <a:pt x="4112280" y="2314272"/>
                  </a:lnTo>
                  <a:cubicBezTo>
                    <a:pt x="4112280" y="2319749"/>
                    <a:pt x="4107840" y="2324189"/>
                    <a:pt x="4102363" y="2324189"/>
                  </a:cubicBezTo>
                  <a:lnTo>
                    <a:pt x="9917" y="2324189"/>
                  </a:lnTo>
                  <a:cubicBezTo>
                    <a:pt x="4440" y="2324189"/>
                    <a:pt x="0" y="2319749"/>
                    <a:pt x="0" y="2314272"/>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52764"/>
            </a:xfrm>
            <a:prstGeom prst="rect">
              <a:avLst/>
            </a:prstGeom>
          </p:spPr>
          <p:txBody>
            <a:bodyPr lIns="50800" tIns="50800" rIns="50800" bIns="50800" rtlCol="0" anchor="ctr"/>
            <a:lstStyle/>
            <a:p>
              <a:pPr algn="ctr">
                <a:lnSpc>
                  <a:spcPts val="2659"/>
                </a:lnSpc>
              </a:pPr>
              <a:endParaRPr/>
            </a:p>
          </p:txBody>
        </p:sp>
      </p:grpSp>
      <p:sp>
        <p:nvSpPr>
          <p:cNvPr id="61" name="Freeform 61"/>
          <p:cNvSpPr/>
          <p:nvPr/>
        </p:nvSpPr>
        <p:spPr>
          <a:xfrm rot="372915">
            <a:off x="9343282" y="8377009"/>
            <a:ext cx="3017826" cy="145233"/>
          </a:xfrm>
          <a:custGeom>
            <a:avLst/>
            <a:gdLst/>
            <a:ahLst/>
            <a:cxnLst/>
            <a:rect l="l" t="t" r="r" b="b"/>
            <a:pathLst>
              <a:path w="3017826" h="145233">
                <a:moveTo>
                  <a:pt x="0" y="0"/>
                </a:moveTo>
                <a:lnTo>
                  <a:pt x="3017826" y="0"/>
                </a:lnTo>
                <a:lnTo>
                  <a:pt x="3017826" y="145232"/>
                </a:lnTo>
                <a:lnTo>
                  <a:pt x="0" y="145232"/>
                </a:lnTo>
                <a:lnTo>
                  <a:pt x="0" y="0"/>
                </a:lnTo>
                <a:close/>
              </a:path>
            </a:pathLst>
          </a:custGeom>
          <a:blipFill>
            <a:blip r:embed="rId4"/>
            <a:stretch>
              <a:fillRect/>
            </a:stretch>
          </a:blipFill>
        </p:spPr>
      </p:sp>
      <p:sp>
        <p:nvSpPr>
          <p:cNvPr id="62" name="Freeform 62"/>
          <p:cNvSpPr/>
          <p:nvPr/>
        </p:nvSpPr>
        <p:spPr>
          <a:xfrm rot="-320063">
            <a:off x="11954634" y="7251265"/>
            <a:ext cx="3940143" cy="189619"/>
          </a:xfrm>
          <a:custGeom>
            <a:avLst/>
            <a:gdLst/>
            <a:ahLst/>
            <a:cxnLst/>
            <a:rect l="l" t="t" r="r" b="b"/>
            <a:pathLst>
              <a:path w="3940143" h="189619">
                <a:moveTo>
                  <a:pt x="0" y="0"/>
                </a:moveTo>
                <a:lnTo>
                  <a:pt x="3940143" y="0"/>
                </a:lnTo>
                <a:lnTo>
                  <a:pt x="3940143" y="189620"/>
                </a:lnTo>
                <a:lnTo>
                  <a:pt x="0" y="189620"/>
                </a:lnTo>
                <a:lnTo>
                  <a:pt x="0" y="0"/>
                </a:lnTo>
                <a:close/>
              </a:path>
            </a:pathLst>
          </a:custGeom>
          <a:blipFill>
            <a:blip r:embed="rId4"/>
            <a:stretch>
              <a:fillRect/>
            </a:stretch>
          </a:blipFill>
        </p:spPr>
      </p:sp>
      <p:grpSp>
        <p:nvGrpSpPr>
          <p:cNvPr id="63" name="Group 63"/>
          <p:cNvGrpSpPr/>
          <p:nvPr/>
        </p:nvGrpSpPr>
        <p:grpSpPr>
          <a:xfrm>
            <a:off x="1337094" y="1028700"/>
            <a:ext cx="14956138" cy="8229600"/>
            <a:chOff x="0" y="0"/>
            <a:chExt cx="3939065" cy="2167467"/>
          </a:xfrm>
        </p:grpSpPr>
        <p:sp>
          <p:nvSpPr>
            <p:cNvPr id="64" name="Freeform 64"/>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5" name="TextBox 65"/>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540290" y="1622751"/>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2470372"/>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3317993"/>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4165614"/>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013235"/>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5860856"/>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670847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7556097"/>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540290" y="8403718"/>
            <a:ext cx="263115" cy="26311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2" name="TextBox 9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3" name="Freeform 93"/>
          <p:cNvSpPr/>
          <p:nvPr/>
        </p:nvSpPr>
        <p:spPr>
          <a:xfrm rot="-807976">
            <a:off x="2072989" y="1289719"/>
            <a:ext cx="1417084" cy="1702203"/>
          </a:xfrm>
          <a:custGeom>
            <a:avLst/>
            <a:gdLst/>
            <a:ahLst/>
            <a:cxnLst/>
            <a:rect l="l" t="t" r="r" b="b"/>
            <a:pathLst>
              <a:path w="1417084" h="1702203">
                <a:moveTo>
                  <a:pt x="0" y="0"/>
                </a:moveTo>
                <a:lnTo>
                  <a:pt x="1417084" y="0"/>
                </a:lnTo>
                <a:lnTo>
                  <a:pt x="1417084" y="1702202"/>
                </a:lnTo>
                <a:lnTo>
                  <a:pt x="0" y="1702202"/>
                </a:lnTo>
                <a:lnTo>
                  <a:pt x="0" y="0"/>
                </a:lnTo>
                <a:close/>
              </a:path>
            </a:pathLst>
          </a:custGeom>
          <a:blipFill>
            <a:blip r:embed="rId6"/>
            <a:stretch>
              <a:fillRect/>
            </a:stretch>
          </a:blipFill>
        </p:spPr>
      </p:sp>
      <p:sp>
        <p:nvSpPr>
          <p:cNvPr id="94" name="Freeform 94"/>
          <p:cNvSpPr/>
          <p:nvPr/>
        </p:nvSpPr>
        <p:spPr>
          <a:xfrm>
            <a:off x="12723572" y="2184334"/>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7">
              <a:extLst>
                <a:ext uri="{96DAC541-7B7A-43D3-8B79-37D633B846F1}">
                  <asvg:svgBlip xmlns="" xmlns:asvg="http://schemas.microsoft.com/office/drawing/2016/SVG/main" r:embed="rId8"/>
                </a:ext>
              </a:extLst>
            </a:blip>
            <a:stretch>
              <a:fillRect t="-112263"/>
            </a:stretch>
          </a:blipFill>
        </p:spPr>
      </p:sp>
      <p:sp>
        <p:nvSpPr>
          <p:cNvPr id="95" name="Freeform 95"/>
          <p:cNvSpPr/>
          <p:nvPr/>
        </p:nvSpPr>
        <p:spPr>
          <a:xfrm rot="-2375794" flipH="1">
            <a:off x="14721525" y="2986300"/>
            <a:ext cx="1070845" cy="926501"/>
          </a:xfrm>
          <a:custGeom>
            <a:avLst/>
            <a:gdLst/>
            <a:ahLst/>
            <a:cxnLst/>
            <a:rect l="l" t="t" r="r" b="b"/>
            <a:pathLst>
              <a:path w="1070845" h="926501">
                <a:moveTo>
                  <a:pt x="1070846" y="0"/>
                </a:moveTo>
                <a:lnTo>
                  <a:pt x="0" y="0"/>
                </a:lnTo>
                <a:lnTo>
                  <a:pt x="0" y="926501"/>
                </a:lnTo>
                <a:lnTo>
                  <a:pt x="1070846" y="926501"/>
                </a:lnTo>
                <a:lnTo>
                  <a:pt x="1070846" y="0"/>
                </a:lnTo>
                <a:close/>
              </a:path>
            </a:pathLst>
          </a:custGeom>
          <a:blipFill>
            <a:blip r:embed="rId9">
              <a:extLst>
                <a:ext uri="{96DAC541-7B7A-43D3-8B79-37D633B846F1}">
                  <asvg:svgBlip xmlns="" xmlns:asvg="http://schemas.microsoft.com/office/drawing/2016/SVG/main" r:embed="rId10"/>
                </a:ext>
              </a:extLst>
            </a:blip>
            <a:stretch>
              <a:fillRect r="-58022" b="-75336"/>
            </a:stretch>
          </a:blipFill>
        </p:spPr>
      </p:sp>
      <p:sp>
        <p:nvSpPr>
          <p:cNvPr id="96" name="Freeform 96"/>
          <p:cNvSpPr/>
          <p:nvPr/>
        </p:nvSpPr>
        <p:spPr>
          <a:xfrm>
            <a:off x="3493371" y="3434633"/>
            <a:ext cx="11301259" cy="4704149"/>
          </a:xfrm>
          <a:custGeom>
            <a:avLst/>
            <a:gdLst/>
            <a:ahLst/>
            <a:cxnLst/>
            <a:rect l="l" t="t" r="r" b="b"/>
            <a:pathLst>
              <a:path w="11301259" h="4704149">
                <a:moveTo>
                  <a:pt x="0" y="0"/>
                </a:moveTo>
                <a:lnTo>
                  <a:pt x="11301258" y="0"/>
                </a:lnTo>
                <a:lnTo>
                  <a:pt x="11301258" y="4704149"/>
                </a:lnTo>
                <a:lnTo>
                  <a:pt x="0" y="4704149"/>
                </a:lnTo>
                <a:lnTo>
                  <a:pt x="0" y="0"/>
                </a:lnTo>
                <a:close/>
              </a:path>
            </a:pathLst>
          </a:custGeom>
          <a:blipFill>
            <a:blip r:embed="rId11"/>
            <a:stretch>
              <a:fillRect/>
            </a:stretch>
          </a:blipFill>
        </p:spPr>
      </p:sp>
      <p:grpSp>
        <p:nvGrpSpPr>
          <p:cNvPr id="97" name="Group 97"/>
          <p:cNvGrpSpPr/>
          <p:nvPr/>
        </p:nvGrpSpPr>
        <p:grpSpPr>
          <a:xfrm>
            <a:off x="594866" y="1690137"/>
            <a:ext cx="1232729" cy="7134324"/>
            <a:chOff x="0" y="0"/>
            <a:chExt cx="1643639" cy="9512432"/>
          </a:xfrm>
        </p:grpSpPr>
        <p:sp>
          <p:nvSpPr>
            <p:cNvPr id="98" name="TextBox 98"/>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7" name="Group 107"/>
          <p:cNvGrpSpPr/>
          <p:nvPr/>
        </p:nvGrpSpPr>
        <p:grpSpPr>
          <a:xfrm>
            <a:off x="5021677" y="1331671"/>
            <a:ext cx="7080367" cy="1618297"/>
            <a:chOff x="0" y="0"/>
            <a:chExt cx="9440489" cy="2157730"/>
          </a:xfrm>
        </p:grpSpPr>
        <p:grpSp>
          <p:nvGrpSpPr>
            <p:cNvPr id="108" name="Group 108"/>
            <p:cNvGrpSpPr/>
            <p:nvPr/>
          </p:nvGrpSpPr>
          <p:grpSpPr>
            <a:xfrm>
              <a:off x="0" y="0"/>
              <a:ext cx="9440489" cy="2157730"/>
              <a:chOff x="0" y="0"/>
              <a:chExt cx="2105553" cy="481248"/>
            </a:xfrm>
          </p:grpSpPr>
          <p:sp>
            <p:nvSpPr>
              <p:cNvPr id="109" name="Freeform 109"/>
              <p:cNvSpPr/>
              <p:nvPr/>
            </p:nvSpPr>
            <p:spPr>
              <a:xfrm>
                <a:off x="0" y="0"/>
                <a:ext cx="2105553" cy="481248"/>
              </a:xfrm>
              <a:custGeom>
                <a:avLst/>
                <a:gdLst/>
                <a:ahLst/>
                <a:cxnLst/>
                <a:rect l="l" t="t" r="r" b="b"/>
                <a:pathLst>
                  <a:path w="2105553" h="481248">
                    <a:moveTo>
                      <a:pt x="109343" y="0"/>
                    </a:moveTo>
                    <a:lnTo>
                      <a:pt x="1996209" y="0"/>
                    </a:lnTo>
                    <a:cubicBezTo>
                      <a:pt x="2056598" y="0"/>
                      <a:pt x="2105553" y="48955"/>
                      <a:pt x="2105553" y="109343"/>
                    </a:cubicBezTo>
                    <a:lnTo>
                      <a:pt x="2105553" y="371904"/>
                    </a:lnTo>
                    <a:cubicBezTo>
                      <a:pt x="2105553" y="432293"/>
                      <a:pt x="2056598" y="481248"/>
                      <a:pt x="1996209" y="481248"/>
                    </a:cubicBezTo>
                    <a:lnTo>
                      <a:pt x="109343" y="481248"/>
                    </a:lnTo>
                    <a:cubicBezTo>
                      <a:pt x="48955" y="481248"/>
                      <a:pt x="0" y="432293"/>
                      <a:pt x="0" y="371904"/>
                    </a:cubicBezTo>
                    <a:lnTo>
                      <a:pt x="0" y="109343"/>
                    </a:lnTo>
                    <a:cubicBezTo>
                      <a:pt x="0" y="48955"/>
                      <a:pt x="48955" y="0"/>
                      <a:pt x="109343" y="0"/>
                    </a:cubicBezTo>
                    <a:close/>
                  </a:path>
                </a:pathLst>
              </a:custGeom>
              <a:solidFill>
                <a:srgbClr val="FFCF91"/>
              </a:solidFill>
              <a:ln w="47625" cap="rnd">
                <a:solidFill>
                  <a:srgbClr val="E76262"/>
                </a:solidFill>
                <a:prstDash val="lgDash"/>
                <a:round/>
              </a:ln>
            </p:spPr>
          </p:sp>
          <p:sp>
            <p:nvSpPr>
              <p:cNvPr id="110" name="TextBox 110"/>
              <p:cNvSpPr txBox="1"/>
              <p:nvPr/>
            </p:nvSpPr>
            <p:spPr>
              <a:xfrm>
                <a:off x="0" y="-28575"/>
                <a:ext cx="2105553" cy="509823"/>
              </a:xfrm>
              <a:prstGeom prst="rect">
                <a:avLst/>
              </a:prstGeom>
            </p:spPr>
            <p:txBody>
              <a:bodyPr lIns="44991" tIns="44991" rIns="44991" bIns="44991" rtlCol="0" anchor="ctr"/>
              <a:lstStyle/>
              <a:p>
                <a:pPr algn="ctr">
                  <a:lnSpc>
                    <a:spcPts val="2659"/>
                  </a:lnSpc>
                </a:pPr>
                <a:endParaRPr/>
              </a:p>
            </p:txBody>
          </p:sp>
        </p:grpSp>
        <p:sp>
          <p:nvSpPr>
            <p:cNvPr id="111" name="TextBox 111"/>
            <p:cNvSpPr txBox="1"/>
            <p:nvPr/>
          </p:nvSpPr>
          <p:spPr>
            <a:xfrm>
              <a:off x="246033" y="377606"/>
              <a:ext cx="8501634" cy="1438347"/>
            </a:xfrm>
            <a:prstGeom prst="rect">
              <a:avLst/>
            </a:prstGeom>
          </p:spPr>
          <p:txBody>
            <a:bodyPr lIns="0" tIns="0" rIns="0" bIns="0" rtlCol="0" anchor="t">
              <a:spAutoFit/>
            </a:bodyPr>
            <a:lstStyle/>
            <a:p>
              <a:pPr algn="ctr">
                <a:lnSpc>
                  <a:spcPts val="4320"/>
                </a:lnSpc>
              </a:pPr>
              <a:r>
                <a:rPr lang="en-US" sz="3600" b="1" dirty="0">
                  <a:solidFill>
                    <a:srgbClr val="503D36"/>
                  </a:solidFill>
                  <a:latin typeface="Muli Bold"/>
                  <a:ea typeface="Muli Bold"/>
                  <a:cs typeface="Muli Bold"/>
                  <a:sym typeface="Muli Bold"/>
                </a:rPr>
                <a:t>4. CẢI TIẾN THUẬT TOÁN </a:t>
              </a:r>
            </a:p>
            <a:p>
              <a:pPr marL="0" lvl="0" indent="0" algn="ctr">
                <a:lnSpc>
                  <a:spcPts val="4320"/>
                </a:lnSpc>
                <a:spcBef>
                  <a:spcPct val="0"/>
                </a:spcBef>
              </a:pPr>
              <a:r>
                <a:rPr lang="en-US" sz="3600" b="1" dirty="0">
                  <a:solidFill>
                    <a:srgbClr val="503D36"/>
                  </a:solidFill>
                  <a:latin typeface="Muli Bold"/>
                  <a:ea typeface="Muli Bold"/>
                  <a:cs typeface="Muli Bold"/>
                  <a:sym typeface="Muli Bold"/>
                </a:rPr>
                <a:t>K-MEDOID</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barn(inVertical)">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heel(1)">
                                      <p:cBhvr>
                                        <p:cTn id="12"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164201" y="2618086"/>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164201" y="3904500"/>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164201" y="5190915"/>
            <a:ext cx="2279617" cy="1191585"/>
            <a:chOff x="0" y="0"/>
            <a:chExt cx="3039489" cy="1588780"/>
          </a:xfrm>
        </p:grpSpPr>
        <p:grpSp>
          <p:nvGrpSpPr>
            <p:cNvPr id="30" name="Group 30"/>
            <p:cNvGrpSpPr/>
            <p:nvPr/>
          </p:nvGrpSpPr>
          <p:grpSpPr>
            <a:xfrm>
              <a:off x="0" y="0"/>
              <a:ext cx="3039489" cy="1588780"/>
              <a:chOff x="0" y="0"/>
              <a:chExt cx="620810" cy="324506"/>
            </a:xfrm>
          </p:grpSpPr>
          <p:sp>
            <p:nvSpPr>
              <p:cNvPr id="31" name="Freeform 31"/>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32" name="TextBox 32"/>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234950" y="117213"/>
              <a:ext cx="1688828" cy="1354354"/>
              <a:chOff x="0" y="0"/>
              <a:chExt cx="344940" cy="276625"/>
            </a:xfrm>
          </p:grpSpPr>
          <p:sp>
            <p:nvSpPr>
              <p:cNvPr id="34" name="Freeform 34"/>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164201" y="6477329"/>
            <a:ext cx="2279617" cy="1191585"/>
            <a:chOff x="0" y="0"/>
            <a:chExt cx="3039489" cy="1588780"/>
          </a:xfrm>
        </p:grpSpPr>
        <p:grpSp>
          <p:nvGrpSpPr>
            <p:cNvPr id="37" name="Group 37"/>
            <p:cNvGrpSpPr/>
            <p:nvPr/>
          </p:nvGrpSpPr>
          <p:grpSpPr>
            <a:xfrm>
              <a:off x="0" y="0"/>
              <a:ext cx="3039489" cy="1588780"/>
              <a:chOff x="0" y="0"/>
              <a:chExt cx="620810" cy="324506"/>
            </a:xfrm>
          </p:grpSpPr>
          <p:sp>
            <p:nvSpPr>
              <p:cNvPr id="38" name="Freeform 38"/>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39" name="TextBox 39"/>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234950" y="117213"/>
              <a:ext cx="1688828" cy="1354354"/>
              <a:chOff x="0" y="0"/>
              <a:chExt cx="344940" cy="276625"/>
            </a:xfrm>
          </p:grpSpPr>
          <p:sp>
            <p:nvSpPr>
              <p:cNvPr id="41" name="Freeform 41"/>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164201" y="7763743"/>
            <a:ext cx="2279617" cy="1191585"/>
            <a:chOff x="0" y="0"/>
            <a:chExt cx="3039489" cy="1588780"/>
          </a:xfrm>
        </p:grpSpPr>
        <p:grpSp>
          <p:nvGrpSpPr>
            <p:cNvPr id="44" name="Group 44"/>
            <p:cNvGrpSpPr/>
            <p:nvPr/>
          </p:nvGrpSpPr>
          <p:grpSpPr>
            <a:xfrm>
              <a:off x="0" y="0"/>
              <a:ext cx="3039489" cy="1588780"/>
              <a:chOff x="0" y="0"/>
              <a:chExt cx="620810" cy="324506"/>
            </a:xfrm>
          </p:grpSpPr>
          <p:sp>
            <p:nvSpPr>
              <p:cNvPr id="45" name="Freeform 45"/>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46" name="TextBox 46"/>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234950" y="117213"/>
              <a:ext cx="1688828" cy="1354354"/>
              <a:chOff x="0" y="0"/>
              <a:chExt cx="344940" cy="276625"/>
            </a:xfrm>
          </p:grpSpPr>
          <p:sp>
            <p:nvSpPr>
              <p:cNvPr id="48" name="Freeform 48"/>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564542" y="1331671"/>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57" name="Freeform 57"/>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37094" y="1028700"/>
            <a:ext cx="14956138" cy="8229600"/>
            <a:chOff x="0" y="0"/>
            <a:chExt cx="3939065" cy="2167467"/>
          </a:xfrm>
        </p:grpSpPr>
        <p:sp>
          <p:nvSpPr>
            <p:cNvPr id="62" name="Freeform 62"/>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7044082"/>
            <a:chOff x="0" y="0"/>
            <a:chExt cx="350819" cy="9392109"/>
          </a:xfrm>
        </p:grpSpPr>
        <p:grpSp>
          <p:nvGrpSpPr>
            <p:cNvPr id="65" name="Group 65"/>
            <p:cNvGrpSpPr/>
            <p:nvPr/>
          </p:nvGrpSpPr>
          <p:grpSpPr>
            <a:xfrm>
              <a:off x="0" y="0"/>
              <a:ext cx="350819" cy="350819"/>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7" name="TextBox 6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8" name="Group 68"/>
            <p:cNvGrpSpPr/>
            <p:nvPr/>
          </p:nvGrpSpPr>
          <p:grpSpPr>
            <a:xfrm>
              <a:off x="0" y="1130161"/>
              <a:ext cx="350819" cy="35081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0" name="TextBox 7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1" name="Group 71"/>
            <p:cNvGrpSpPr/>
            <p:nvPr/>
          </p:nvGrpSpPr>
          <p:grpSpPr>
            <a:xfrm>
              <a:off x="0" y="2260322"/>
              <a:ext cx="350819" cy="350819"/>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3" name="TextBox 7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4" name="Group 74"/>
            <p:cNvGrpSpPr/>
            <p:nvPr/>
          </p:nvGrpSpPr>
          <p:grpSpPr>
            <a:xfrm>
              <a:off x="0" y="3390484"/>
              <a:ext cx="350819" cy="350819"/>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6" name="TextBox 7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7" name="Group 77"/>
            <p:cNvGrpSpPr/>
            <p:nvPr/>
          </p:nvGrpSpPr>
          <p:grpSpPr>
            <a:xfrm>
              <a:off x="0" y="4520645"/>
              <a:ext cx="350819" cy="350819"/>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9" name="TextBox 7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0" name="Group 80"/>
            <p:cNvGrpSpPr/>
            <p:nvPr/>
          </p:nvGrpSpPr>
          <p:grpSpPr>
            <a:xfrm>
              <a:off x="0" y="5650806"/>
              <a:ext cx="350819" cy="350819"/>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2" name="TextBox 8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3" name="Group 83"/>
            <p:cNvGrpSpPr/>
            <p:nvPr/>
          </p:nvGrpSpPr>
          <p:grpSpPr>
            <a:xfrm>
              <a:off x="0" y="6780967"/>
              <a:ext cx="350819" cy="350819"/>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5" name="TextBox 8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6" name="Group 86"/>
            <p:cNvGrpSpPr/>
            <p:nvPr/>
          </p:nvGrpSpPr>
          <p:grpSpPr>
            <a:xfrm>
              <a:off x="0" y="7911128"/>
              <a:ext cx="350819" cy="350819"/>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8" name="TextBox 8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9" name="Group 89"/>
            <p:cNvGrpSpPr/>
            <p:nvPr/>
          </p:nvGrpSpPr>
          <p:grpSpPr>
            <a:xfrm>
              <a:off x="0" y="9041289"/>
              <a:ext cx="350819" cy="350819"/>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1" name="TextBox 9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grpSp>
        <p:nvGrpSpPr>
          <p:cNvPr id="92" name="Group 92"/>
          <p:cNvGrpSpPr/>
          <p:nvPr/>
        </p:nvGrpSpPr>
        <p:grpSpPr>
          <a:xfrm>
            <a:off x="9144000" y="2120057"/>
            <a:ext cx="6327796" cy="6425300"/>
            <a:chOff x="0" y="0"/>
            <a:chExt cx="1666580" cy="1692260"/>
          </a:xfrm>
        </p:grpSpPr>
        <p:sp>
          <p:nvSpPr>
            <p:cNvPr id="93" name="Freeform 93"/>
            <p:cNvSpPr/>
            <p:nvPr/>
          </p:nvSpPr>
          <p:spPr>
            <a:xfrm>
              <a:off x="0" y="0"/>
              <a:ext cx="1666580" cy="1692260"/>
            </a:xfrm>
            <a:custGeom>
              <a:avLst/>
              <a:gdLst/>
              <a:ahLst/>
              <a:cxnLst/>
              <a:rect l="l" t="t" r="r" b="b"/>
              <a:pathLst>
                <a:path w="1666580" h="1692260">
                  <a:moveTo>
                    <a:pt x="61174" y="0"/>
                  </a:moveTo>
                  <a:lnTo>
                    <a:pt x="1605406" y="0"/>
                  </a:lnTo>
                  <a:cubicBezTo>
                    <a:pt x="1621630" y="0"/>
                    <a:pt x="1637190" y="6445"/>
                    <a:pt x="1648663" y="17917"/>
                  </a:cubicBezTo>
                  <a:cubicBezTo>
                    <a:pt x="1660135" y="29390"/>
                    <a:pt x="1666580" y="44950"/>
                    <a:pt x="1666580" y="61174"/>
                  </a:cubicBezTo>
                  <a:lnTo>
                    <a:pt x="1666580" y="1631086"/>
                  </a:lnTo>
                  <a:cubicBezTo>
                    <a:pt x="1666580" y="1647310"/>
                    <a:pt x="1660135" y="1662870"/>
                    <a:pt x="1648663" y="1674343"/>
                  </a:cubicBezTo>
                  <a:cubicBezTo>
                    <a:pt x="1637190" y="1685815"/>
                    <a:pt x="1621630" y="1692260"/>
                    <a:pt x="1605406" y="1692260"/>
                  </a:cubicBezTo>
                  <a:lnTo>
                    <a:pt x="61174" y="1692260"/>
                  </a:lnTo>
                  <a:cubicBezTo>
                    <a:pt x="44950" y="1692260"/>
                    <a:pt x="29390" y="1685815"/>
                    <a:pt x="17917" y="1674343"/>
                  </a:cubicBezTo>
                  <a:cubicBezTo>
                    <a:pt x="6445" y="1662870"/>
                    <a:pt x="0" y="1647310"/>
                    <a:pt x="0" y="1631086"/>
                  </a:cubicBezTo>
                  <a:lnTo>
                    <a:pt x="0" y="61174"/>
                  </a:lnTo>
                  <a:cubicBezTo>
                    <a:pt x="0" y="44950"/>
                    <a:pt x="6445" y="29390"/>
                    <a:pt x="17917" y="17917"/>
                  </a:cubicBezTo>
                  <a:cubicBezTo>
                    <a:pt x="29390" y="6445"/>
                    <a:pt x="44950" y="0"/>
                    <a:pt x="61174" y="0"/>
                  </a:cubicBezTo>
                  <a:close/>
                </a:path>
              </a:pathLst>
            </a:custGeom>
            <a:solidFill>
              <a:srgbClr val="000000">
                <a:alpha val="0"/>
              </a:srgbClr>
            </a:solidFill>
            <a:ln w="47625" cap="rnd">
              <a:solidFill>
                <a:srgbClr val="E76262"/>
              </a:solidFill>
              <a:prstDash val="lgDash"/>
              <a:round/>
            </a:ln>
          </p:spPr>
        </p:sp>
        <p:sp>
          <p:nvSpPr>
            <p:cNvPr id="94" name="TextBox 94"/>
            <p:cNvSpPr txBox="1"/>
            <p:nvPr/>
          </p:nvSpPr>
          <p:spPr>
            <a:xfrm>
              <a:off x="0" y="-28575"/>
              <a:ext cx="1666580" cy="1720835"/>
            </a:xfrm>
            <a:prstGeom prst="rect">
              <a:avLst/>
            </a:prstGeom>
          </p:spPr>
          <p:txBody>
            <a:bodyPr lIns="50800" tIns="50800" rIns="50800" bIns="50800" rtlCol="0" anchor="ctr"/>
            <a:lstStyle/>
            <a:p>
              <a:pPr algn="ctr">
                <a:lnSpc>
                  <a:spcPts val="2659"/>
                </a:lnSpc>
              </a:pPr>
              <a:endParaRPr/>
            </a:p>
          </p:txBody>
        </p:sp>
      </p:grpSp>
      <p:grpSp>
        <p:nvGrpSpPr>
          <p:cNvPr id="95" name="Group 95"/>
          <p:cNvGrpSpPr/>
          <p:nvPr/>
        </p:nvGrpSpPr>
        <p:grpSpPr>
          <a:xfrm>
            <a:off x="2507810" y="2120057"/>
            <a:ext cx="6327796" cy="6453319"/>
            <a:chOff x="0" y="0"/>
            <a:chExt cx="1666580" cy="1699640"/>
          </a:xfrm>
        </p:grpSpPr>
        <p:sp>
          <p:nvSpPr>
            <p:cNvPr id="96" name="Freeform 96"/>
            <p:cNvSpPr/>
            <p:nvPr/>
          </p:nvSpPr>
          <p:spPr>
            <a:xfrm>
              <a:off x="0" y="0"/>
              <a:ext cx="1666580" cy="1699639"/>
            </a:xfrm>
            <a:custGeom>
              <a:avLst/>
              <a:gdLst/>
              <a:ahLst/>
              <a:cxnLst/>
              <a:rect l="l" t="t" r="r" b="b"/>
              <a:pathLst>
                <a:path w="1666580" h="1699639">
                  <a:moveTo>
                    <a:pt x="61174" y="0"/>
                  </a:moveTo>
                  <a:lnTo>
                    <a:pt x="1605406" y="0"/>
                  </a:lnTo>
                  <a:cubicBezTo>
                    <a:pt x="1621630" y="0"/>
                    <a:pt x="1637190" y="6445"/>
                    <a:pt x="1648663" y="17917"/>
                  </a:cubicBezTo>
                  <a:cubicBezTo>
                    <a:pt x="1660135" y="29390"/>
                    <a:pt x="1666580" y="44950"/>
                    <a:pt x="1666580" y="61174"/>
                  </a:cubicBezTo>
                  <a:lnTo>
                    <a:pt x="1666580" y="1638465"/>
                  </a:lnTo>
                  <a:cubicBezTo>
                    <a:pt x="1666580" y="1654690"/>
                    <a:pt x="1660135" y="1670250"/>
                    <a:pt x="1648663" y="1681722"/>
                  </a:cubicBezTo>
                  <a:cubicBezTo>
                    <a:pt x="1637190" y="1693194"/>
                    <a:pt x="1621630" y="1699639"/>
                    <a:pt x="1605406" y="1699639"/>
                  </a:cubicBezTo>
                  <a:lnTo>
                    <a:pt x="61174" y="1699639"/>
                  </a:lnTo>
                  <a:cubicBezTo>
                    <a:pt x="44950" y="1699639"/>
                    <a:pt x="29390" y="1693194"/>
                    <a:pt x="17917" y="1681722"/>
                  </a:cubicBezTo>
                  <a:cubicBezTo>
                    <a:pt x="6445" y="1670250"/>
                    <a:pt x="0" y="1654690"/>
                    <a:pt x="0" y="1638465"/>
                  </a:cubicBezTo>
                  <a:lnTo>
                    <a:pt x="0" y="61174"/>
                  </a:lnTo>
                  <a:cubicBezTo>
                    <a:pt x="0" y="44950"/>
                    <a:pt x="6445" y="29390"/>
                    <a:pt x="17917" y="17917"/>
                  </a:cubicBezTo>
                  <a:cubicBezTo>
                    <a:pt x="29390" y="6445"/>
                    <a:pt x="44950" y="0"/>
                    <a:pt x="61174" y="0"/>
                  </a:cubicBezTo>
                  <a:close/>
                </a:path>
              </a:pathLst>
            </a:custGeom>
            <a:solidFill>
              <a:srgbClr val="000000">
                <a:alpha val="0"/>
              </a:srgbClr>
            </a:solidFill>
            <a:ln w="47625" cap="rnd">
              <a:solidFill>
                <a:srgbClr val="E76262"/>
              </a:solidFill>
              <a:prstDash val="lgDash"/>
              <a:round/>
            </a:ln>
          </p:spPr>
        </p:sp>
        <p:sp>
          <p:nvSpPr>
            <p:cNvPr id="97" name="TextBox 97"/>
            <p:cNvSpPr txBox="1"/>
            <p:nvPr/>
          </p:nvSpPr>
          <p:spPr>
            <a:xfrm>
              <a:off x="0" y="-28575"/>
              <a:ext cx="1666580" cy="1728215"/>
            </a:xfrm>
            <a:prstGeom prst="rect">
              <a:avLst/>
            </a:prstGeom>
          </p:spPr>
          <p:txBody>
            <a:bodyPr lIns="50800" tIns="50800" rIns="50800" bIns="50800" rtlCol="0" anchor="ctr"/>
            <a:lstStyle/>
            <a:p>
              <a:pPr algn="ctr">
                <a:lnSpc>
                  <a:spcPts val="2659"/>
                </a:lnSpc>
              </a:pPr>
              <a:endParaRPr/>
            </a:p>
          </p:txBody>
        </p:sp>
      </p:grpSp>
      <p:grpSp>
        <p:nvGrpSpPr>
          <p:cNvPr id="98" name="Group 98"/>
          <p:cNvGrpSpPr/>
          <p:nvPr/>
        </p:nvGrpSpPr>
        <p:grpSpPr>
          <a:xfrm>
            <a:off x="9254920" y="3595955"/>
            <a:ext cx="244068" cy="244068"/>
            <a:chOff x="0" y="0"/>
            <a:chExt cx="812800" cy="812800"/>
          </a:xfrm>
        </p:grpSpPr>
        <p:sp>
          <p:nvSpPr>
            <p:cNvPr id="99" name="Freeform 9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00" name="TextBox 100"/>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01" name="Group 101"/>
          <p:cNvGrpSpPr/>
          <p:nvPr/>
        </p:nvGrpSpPr>
        <p:grpSpPr>
          <a:xfrm>
            <a:off x="9254920" y="4382219"/>
            <a:ext cx="244068" cy="244068"/>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03" name="TextBox 103"/>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04" name="Group 104"/>
          <p:cNvGrpSpPr/>
          <p:nvPr/>
        </p:nvGrpSpPr>
        <p:grpSpPr>
          <a:xfrm>
            <a:off x="9254920" y="5168483"/>
            <a:ext cx="244068" cy="244068"/>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06" name="TextBox 106"/>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07" name="Group 107"/>
          <p:cNvGrpSpPr/>
          <p:nvPr/>
        </p:nvGrpSpPr>
        <p:grpSpPr>
          <a:xfrm>
            <a:off x="9254920" y="5954747"/>
            <a:ext cx="244068" cy="244068"/>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09" name="TextBox 109"/>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10" name="Group 110"/>
          <p:cNvGrpSpPr/>
          <p:nvPr/>
        </p:nvGrpSpPr>
        <p:grpSpPr>
          <a:xfrm>
            <a:off x="9254920" y="6741011"/>
            <a:ext cx="244068" cy="244068"/>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12" name="TextBox 112"/>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13" name="Group 113"/>
          <p:cNvGrpSpPr/>
          <p:nvPr/>
        </p:nvGrpSpPr>
        <p:grpSpPr>
          <a:xfrm>
            <a:off x="9254920" y="7527274"/>
            <a:ext cx="244068" cy="244068"/>
            <a:chOff x="0" y="0"/>
            <a:chExt cx="812800" cy="812800"/>
          </a:xfrm>
        </p:grpSpPr>
        <p:sp>
          <p:nvSpPr>
            <p:cNvPr id="114" name="Freeform 1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15" name="TextBox 115"/>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16" name="Group 116"/>
          <p:cNvGrpSpPr/>
          <p:nvPr/>
        </p:nvGrpSpPr>
        <p:grpSpPr>
          <a:xfrm>
            <a:off x="8479191" y="3595955"/>
            <a:ext cx="244068" cy="244068"/>
            <a:chOff x="0" y="0"/>
            <a:chExt cx="812800" cy="812800"/>
          </a:xfrm>
        </p:grpSpPr>
        <p:sp>
          <p:nvSpPr>
            <p:cNvPr id="117" name="Freeform 1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18" name="TextBox 118"/>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19" name="Group 119"/>
          <p:cNvGrpSpPr/>
          <p:nvPr/>
        </p:nvGrpSpPr>
        <p:grpSpPr>
          <a:xfrm>
            <a:off x="8479191" y="4382219"/>
            <a:ext cx="244068" cy="244068"/>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21" name="TextBox 121"/>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22" name="Group 122"/>
          <p:cNvGrpSpPr/>
          <p:nvPr/>
        </p:nvGrpSpPr>
        <p:grpSpPr>
          <a:xfrm>
            <a:off x="8479191" y="5168483"/>
            <a:ext cx="244068" cy="244068"/>
            <a:chOff x="0" y="0"/>
            <a:chExt cx="812800" cy="812800"/>
          </a:xfrm>
        </p:grpSpPr>
        <p:sp>
          <p:nvSpPr>
            <p:cNvPr id="123" name="Freeform 1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24" name="TextBox 124"/>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25" name="Group 125"/>
          <p:cNvGrpSpPr/>
          <p:nvPr/>
        </p:nvGrpSpPr>
        <p:grpSpPr>
          <a:xfrm>
            <a:off x="8479191" y="5954747"/>
            <a:ext cx="244068" cy="244068"/>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27" name="TextBox 127"/>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28" name="Group 128"/>
          <p:cNvGrpSpPr/>
          <p:nvPr/>
        </p:nvGrpSpPr>
        <p:grpSpPr>
          <a:xfrm>
            <a:off x="8479191" y="6741011"/>
            <a:ext cx="244068" cy="244068"/>
            <a:chOff x="0" y="0"/>
            <a:chExt cx="812800" cy="812800"/>
          </a:xfrm>
        </p:grpSpPr>
        <p:sp>
          <p:nvSpPr>
            <p:cNvPr id="129" name="Freeform 1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30" name="TextBox 130"/>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grpSp>
        <p:nvGrpSpPr>
          <p:cNvPr id="131" name="Group 131"/>
          <p:cNvGrpSpPr/>
          <p:nvPr/>
        </p:nvGrpSpPr>
        <p:grpSpPr>
          <a:xfrm>
            <a:off x="8479191" y="7527274"/>
            <a:ext cx="244068" cy="244068"/>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id="133" name="TextBox 133"/>
            <p:cNvSpPr txBox="1"/>
            <p:nvPr/>
          </p:nvSpPr>
          <p:spPr>
            <a:xfrm>
              <a:off x="76200" y="47625"/>
              <a:ext cx="660400" cy="688975"/>
            </a:xfrm>
            <a:prstGeom prst="rect">
              <a:avLst/>
            </a:prstGeom>
          </p:spPr>
          <p:txBody>
            <a:bodyPr lIns="56067" tIns="56067" rIns="56067" bIns="56067" rtlCol="0" anchor="ctr"/>
            <a:lstStyle/>
            <a:p>
              <a:pPr algn="ctr">
                <a:lnSpc>
                  <a:spcPts val="2659"/>
                </a:lnSpc>
              </a:pPr>
              <a:endParaRPr/>
            </a:p>
          </p:txBody>
        </p:sp>
      </p:grpSp>
      <p:sp>
        <p:nvSpPr>
          <p:cNvPr id="134" name="TextBox 134"/>
          <p:cNvSpPr txBox="1"/>
          <p:nvPr/>
        </p:nvSpPr>
        <p:spPr>
          <a:xfrm rot="5400000">
            <a:off x="8859902" y="2382624"/>
            <a:ext cx="330566" cy="1286370"/>
          </a:xfrm>
          <a:prstGeom prst="rect">
            <a:avLst/>
          </a:prstGeom>
        </p:spPr>
        <p:txBody>
          <a:bodyPr lIns="0" tIns="0" rIns="0" bIns="0" rtlCol="0" anchor="t">
            <a:spAutoFit/>
          </a:bodyPr>
          <a:lstStyle/>
          <a:p>
            <a:pPr algn="ctr">
              <a:lnSpc>
                <a:spcPts val="10560"/>
              </a:lnSpc>
            </a:pPr>
            <a:r>
              <a:rPr lang="en-US" sz="7543">
                <a:solidFill>
                  <a:srgbClr val="503D36"/>
                </a:solidFill>
                <a:latin typeface="Sniglet"/>
                <a:ea typeface="Sniglet"/>
                <a:cs typeface="Sniglet"/>
                <a:sym typeface="Sniglet"/>
              </a:rPr>
              <a:t>)</a:t>
            </a:r>
          </a:p>
        </p:txBody>
      </p:sp>
      <p:sp>
        <p:nvSpPr>
          <p:cNvPr id="135" name="TextBox 135"/>
          <p:cNvSpPr txBox="1"/>
          <p:nvPr/>
        </p:nvSpPr>
        <p:spPr>
          <a:xfrm rot="5400000">
            <a:off x="8860700" y="3168870"/>
            <a:ext cx="330566" cy="1284772"/>
          </a:xfrm>
          <a:prstGeom prst="rect">
            <a:avLst/>
          </a:prstGeom>
        </p:spPr>
        <p:txBody>
          <a:bodyPr lIns="0" tIns="0" rIns="0" bIns="0" rtlCol="0" anchor="t">
            <a:spAutoFit/>
          </a:bodyPr>
          <a:lstStyle/>
          <a:p>
            <a:pPr algn="ctr">
              <a:lnSpc>
                <a:spcPts val="10560"/>
              </a:lnSpc>
            </a:pPr>
            <a:r>
              <a:rPr lang="en-US" sz="7543">
                <a:solidFill>
                  <a:srgbClr val="C46848"/>
                </a:solidFill>
                <a:latin typeface="Sniglet"/>
                <a:ea typeface="Sniglet"/>
                <a:cs typeface="Sniglet"/>
                <a:sym typeface="Sniglet"/>
              </a:rPr>
              <a:t>)</a:t>
            </a:r>
          </a:p>
        </p:txBody>
      </p:sp>
      <p:sp>
        <p:nvSpPr>
          <p:cNvPr id="136" name="TextBox 136"/>
          <p:cNvSpPr txBox="1"/>
          <p:nvPr/>
        </p:nvSpPr>
        <p:spPr>
          <a:xfrm rot="5400000">
            <a:off x="8860700" y="3954786"/>
            <a:ext cx="330566" cy="1284772"/>
          </a:xfrm>
          <a:prstGeom prst="rect">
            <a:avLst/>
          </a:prstGeom>
        </p:spPr>
        <p:txBody>
          <a:bodyPr lIns="0" tIns="0" rIns="0" bIns="0" rtlCol="0" anchor="t">
            <a:spAutoFit/>
          </a:bodyPr>
          <a:lstStyle/>
          <a:p>
            <a:pPr algn="ctr">
              <a:lnSpc>
                <a:spcPts val="10560"/>
              </a:lnSpc>
            </a:pPr>
            <a:r>
              <a:rPr lang="en-US" sz="7543">
                <a:solidFill>
                  <a:srgbClr val="E76262"/>
                </a:solidFill>
                <a:latin typeface="Sniglet"/>
                <a:ea typeface="Sniglet"/>
                <a:cs typeface="Sniglet"/>
                <a:sym typeface="Sniglet"/>
              </a:rPr>
              <a:t>)</a:t>
            </a:r>
          </a:p>
        </p:txBody>
      </p:sp>
      <p:sp>
        <p:nvSpPr>
          <p:cNvPr id="137" name="TextBox 137"/>
          <p:cNvSpPr txBox="1"/>
          <p:nvPr/>
        </p:nvSpPr>
        <p:spPr>
          <a:xfrm rot="5400000">
            <a:off x="8860700" y="4740700"/>
            <a:ext cx="330566" cy="1284772"/>
          </a:xfrm>
          <a:prstGeom prst="rect">
            <a:avLst/>
          </a:prstGeom>
        </p:spPr>
        <p:txBody>
          <a:bodyPr lIns="0" tIns="0" rIns="0" bIns="0" rtlCol="0" anchor="t">
            <a:spAutoFit/>
          </a:bodyPr>
          <a:lstStyle/>
          <a:p>
            <a:pPr algn="ctr">
              <a:lnSpc>
                <a:spcPts val="10560"/>
              </a:lnSpc>
            </a:pPr>
            <a:r>
              <a:rPr lang="en-US" sz="7543">
                <a:solidFill>
                  <a:srgbClr val="E76262"/>
                </a:solidFill>
                <a:latin typeface="Sniglet"/>
                <a:ea typeface="Sniglet"/>
                <a:cs typeface="Sniglet"/>
                <a:sym typeface="Sniglet"/>
              </a:rPr>
              <a:t>)</a:t>
            </a:r>
          </a:p>
        </p:txBody>
      </p:sp>
      <p:sp>
        <p:nvSpPr>
          <p:cNvPr id="138" name="TextBox 138"/>
          <p:cNvSpPr txBox="1"/>
          <p:nvPr/>
        </p:nvSpPr>
        <p:spPr>
          <a:xfrm rot="5400000">
            <a:off x="8860700" y="5526616"/>
            <a:ext cx="330566" cy="1284772"/>
          </a:xfrm>
          <a:prstGeom prst="rect">
            <a:avLst/>
          </a:prstGeom>
        </p:spPr>
        <p:txBody>
          <a:bodyPr lIns="0" tIns="0" rIns="0" bIns="0" rtlCol="0" anchor="t">
            <a:spAutoFit/>
          </a:bodyPr>
          <a:lstStyle/>
          <a:p>
            <a:pPr algn="ctr">
              <a:lnSpc>
                <a:spcPts val="10560"/>
              </a:lnSpc>
            </a:pPr>
            <a:r>
              <a:rPr lang="en-US" sz="7543">
                <a:solidFill>
                  <a:srgbClr val="E76262"/>
                </a:solidFill>
                <a:latin typeface="Sniglet"/>
                <a:ea typeface="Sniglet"/>
                <a:cs typeface="Sniglet"/>
                <a:sym typeface="Sniglet"/>
              </a:rPr>
              <a:t>)</a:t>
            </a:r>
          </a:p>
        </p:txBody>
      </p:sp>
      <p:sp>
        <p:nvSpPr>
          <p:cNvPr id="139" name="TextBox 139"/>
          <p:cNvSpPr txBox="1"/>
          <p:nvPr/>
        </p:nvSpPr>
        <p:spPr>
          <a:xfrm rot="5400000">
            <a:off x="8860700" y="6312532"/>
            <a:ext cx="330566" cy="1284772"/>
          </a:xfrm>
          <a:prstGeom prst="rect">
            <a:avLst/>
          </a:prstGeom>
        </p:spPr>
        <p:txBody>
          <a:bodyPr lIns="0" tIns="0" rIns="0" bIns="0" rtlCol="0" anchor="t">
            <a:spAutoFit/>
          </a:bodyPr>
          <a:lstStyle/>
          <a:p>
            <a:pPr algn="ctr">
              <a:lnSpc>
                <a:spcPts val="10560"/>
              </a:lnSpc>
            </a:pPr>
            <a:r>
              <a:rPr lang="en-US" sz="7543">
                <a:solidFill>
                  <a:srgbClr val="E76262"/>
                </a:solidFill>
                <a:latin typeface="Sniglet"/>
                <a:ea typeface="Sniglet"/>
                <a:cs typeface="Sniglet"/>
                <a:sym typeface="Sniglet"/>
              </a:rPr>
              <a:t>)</a:t>
            </a:r>
          </a:p>
        </p:txBody>
      </p:sp>
      <p:sp>
        <p:nvSpPr>
          <p:cNvPr id="140" name="TextBox 140"/>
          <p:cNvSpPr txBox="1"/>
          <p:nvPr/>
        </p:nvSpPr>
        <p:spPr>
          <a:xfrm rot="5400000">
            <a:off x="8860700" y="7098447"/>
            <a:ext cx="330566" cy="1284772"/>
          </a:xfrm>
          <a:prstGeom prst="rect">
            <a:avLst/>
          </a:prstGeom>
        </p:spPr>
        <p:txBody>
          <a:bodyPr lIns="0" tIns="0" rIns="0" bIns="0" rtlCol="0" anchor="t">
            <a:spAutoFit/>
          </a:bodyPr>
          <a:lstStyle/>
          <a:p>
            <a:pPr algn="ctr">
              <a:lnSpc>
                <a:spcPts val="10560"/>
              </a:lnSpc>
            </a:pPr>
            <a:r>
              <a:rPr lang="en-US" sz="7543">
                <a:solidFill>
                  <a:srgbClr val="E76262"/>
                </a:solidFill>
                <a:latin typeface="Sniglet"/>
                <a:ea typeface="Sniglet"/>
                <a:cs typeface="Sniglet"/>
                <a:sym typeface="Sniglet"/>
              </a:rPr>
              <a:t>)</a:t>
            </a:r>
          </a:p>
        </p:txBody>
      </p:sp>
      <p:sp>
        <p:nvSpPr>
          <p:cNvPr id="141" name="Freeform 141"/>
          <p:cNvSpPr/>
          <p:nvPr/>
        </p:nvSpPr>
        <p:spPr>
          <a:xfrm>
            <a:off x="13883786" y="1090160"/>
            <a:ext cx="1897572" cy="1674608"/>
          </a:xfrm>
          <a:custGeom>
            <a:avLst/>
            <a:gdLst/>
            <a:ahLst/>
            <a:cxnLst/>
            <a:rect l="l" t="t" r="r" b="b"/>
            <a:pathLst>
              <a:path w="1897572" h="1674608">
                <a:moveTo>
                  <a:pt x="0" y="0"/>
                </a:moveTo>
                <a:lnTo>
                  <a:pt x="1897572" y="0"/>
                </a:lnTo>
                <a:lnTo>
                  <a:pt x="1897572" y="1674608"/>
                </a:lnTo>
                <a:lnTo>
                  <a:pt x="0" y="1674608"/>
                </a:lnTo>
                <a:lnTo>
                  <a:pt x="0" y="0"/>
                </a:lnTo>
                <a:close/>
              </a:path>
            </a:pathLst>
          </a:custGeom>
          <a:blipFill>
            <a:blip r:embed="rId6"/>
            <a:stretch>
              <a:fillRect/>
            </a:stretch>
          </a:blipFill>
        </p:spPr>
      </p:sp>
      <p:sp>
        <p:nvSpPr>
          <p:cNvPr id="142" name="Freeform 142"/>
          <p:cNvSpPr/>
          <p:nvPr/>
        </p:nvSpPr>
        <p:spPr>
          <a:xfrm>
            <a:off x="2238122" y="7583692"/>
            <a:ext cx="1352776" cy="1371636"/>
          </a:xfrm>
          <a:custGeom>
            <a:avLst/>
            <a:gdLst/>
            <a:ahLst/>
            <a:cxnLst/>
            <a:rect l="l" t="t" r="r" b="b"/>
            <a:pathLst>
              <a:path w="1352776" h="1371636">
                <a:moveTo>
                  <a:pt x="0" y="0"/>
                </a:moveTo>
                <a:lnTo>
                  <a:pt x="1352777" y="0"/>
                </a:lnTo>
                <a:lnTo>
                  <a:pt x="1352777" y="1371637"/>
                </a:lnTo>
                <a:lnTo>
                  <a:pt x="0" y="1371637"/>
                </a:lnTo>
                <a:lnTo>
                  <a:pt x="0" y="0"/>
                </a:lnTo>
                <a:close/>
              </a:path>
            </a:pathLst>
          </a:custGeom>
          <a:blipFill>
            <a:blip r:embed="rId7"/>
            <a:stretch>
              <a:fillRect/>
            </a:stretch>
          </a:blipFill>
        </p:spPr>
      </p:sp>
      <p:sp>
        <p:nvSpPr>
          <p:cNvPr id="143" name="Freeform 143"/>
          <p:cNvSpPr/>
          <p:nvPr/>
        </p:nvSpPr>
        <p:spPr>
          <a:xfrm>
            <a:off x="3018566" y="1745323"/>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144" name="Freeform 144"/>
          <p:cNvSpPr/>
          <p:nvPr/>
        </p:nvSpPr>
        <p:spPr>
          <a:xfrm rot="-63734">
            <a:off x="4012831" y="2828805"/>
            <a:ext cx="801563" cy="693516"/>
          </a:xfrm>
          <a:custGeom>
            <a:avLst/>
            <a:gdLst/>
            <a:ahLst/>
            <a:cxnLst/>
            <a:rect l="l" t="t" r="r" b="b"/>
            <a:pathLst>
              <a:path w="801563" h="693516">
                <a:moveTo>
                  <a:pt x="0" y="0"/>
                </a:moveTo>
                <a:lnTo>
                  <a:pt x="801562" y="0"/>
                </a:lnTo>
                <a:lnTo>
                  <a:pt x="801562" y="693516"/>
                </a:lnTo>
                <a:lnTo>
                  <a:pt x="0" y="693516"/>
                </a:lnTo>
                <a:lnTo>
                  <a:pt x="0" y="0"/>
                </a:lnTo>
                <a:close/>
              </a:path>
            </a:pathLst>
          </a:custGeom>
          <a:blipFill>
            <a:blip r:embed="rId10">
              <a:extLst>
                <a:ext uri="{96DAC541-7B7A-43D3-8B79-37D633B846F1}">
                  <asvg:svgBlip xmlns="" xmlns:asvg="http://schemas.microsoft.com/office/drawing/2016/SVG/main" r:embed="rId11"/>
                </a:ext>
              </a:extLst>
            </a:blip>
            <a:stretch>
              <a:fillRect r="-58022" b="-75336"/>
            </a:stretch>
          </a:blipFill>
        </p:spPr>
      </p:sp>
      <p:sp>
        <p:nvSpPr>
          <p:cNvPr id="145" name="Freeform 145"/>
          <p:cNvSpPr/>
          <p:nvPr/>
        </p:nvSpPr>
        <p:spPr>
          <a:xfrm rot="-3955797" flipH="1" flipV="1">
            <a:off x="14751050" y="8020834"/>
            <a:ext cx="1011795" cy="696741"/>
          </a:xfrm>
          <a:custGeom>
            <a:avLst/>
            <a:gdLst/>
            <a:ahLst/>
            <a:cxnLst/>
            <a:rect l="l" t="t" r="r" b="b"/>
            <a:pathLst>
              <a:path w="1011795" h="696741">
                <a:moveTo>
                  <a:pt x="1011795" y="696741"/>
                </a:moveTo>
                <a:lnTo>
                  <a:pt x="0" y="696741"/>
                </a:lnTo>
                <a:lnTo>
                  <a:pt x="0" y="0"/>
                </a:lnTo>
                <a:lnTo>
                  <a:pt x="1011795" y="0"/>
                </a:lnTo>
                <a:lnTo>
                  <a:pt x="1011795" y="696741"/>
                </a:lnTo>
                <a:close/>
              </a:path>
            </a:pathLst>
          </a:custGeom>
          <a:blipFill>
            <a:blip r:embed="rId12"/>
            <a:stretch>
              <a:fillRect t="-62571" r="-193516" b="-197067"/>
            </a:stretch>
          </a:blipFill>
        </p:spPr>
      </p:sp>
      <p:sp>
        <p:nvSpPr>
          <p:cNvPr id="146" name="Freeform 146"/>
          <p:cNvSpPr/>
          <p:nvPr/>
        </p:nvSpPr>
        <p:spPr>
          <a:xfrm rot="107698">
            <a:off x="10787567" y="3249197"/>
            <a:ext cx="801563" cy="693516"/>
          </a:xfrm>
          <a:custGeom>
            <a:avLst/>
            <a:gdLst/>
            <a:ahLst/>
            <a:cxnLst/>
            <a:rect l="l" t="t" r="r" b="b"/>
            <a:pathLst>
              <a:path w="801563" h="693516">
                <a:moveTo>
                  <a:pt x="0" y="0"/>
                </a:moveTo>
                <a:lnTo>
                  <a:pt x="801563" y="0"/>
                </a:lnTo>
                <a:lnTo>
                  <a:pt x="801563" y="693517"/>
                </a:lnTo>
                <a:lnTo>
                  <a:pt x="0" y="693517"/>
                </a:lnTo>
                <a:lnTo>
                  <a:pt x="0" y="0"/>
                </a:lnTo>
                <a:close/>
              </a:path>
            </a:pathLst>
          </a:custGeom>
          <a:blipFill>
            <a:blip r:embed="rId10">
              <a:extLst>
                <a:ext uri="{96DAC541-7B7A-43D3-8B79-37D633B846F1}">
                  <asvg:svgBlip xmlns="" xmlns:asvg="http://schemas.microsoft.com/office/drawing/2016/SVG/main" r:embed="rId11"/>
                </a:ext>
              </a:extLst>
            </a:blip>
            <a:stretch>
              <a:fillRect r="-58022" b="-75336"/>
            </a:stretch>
          </a:blipFill>
        </p:spPr>
      </p:sp>
      <p:sp>
        <p:nvSpPr>
          <p:cNvPr id="147" name="Freeform 147"/>
          <p:cNvSpPr/>
          <p:nvPr/>
        </p:nvSpPr>
        <p:spPr>
          <a:xfrm rot="248596" flipH="1" flipV="1">
            <a:off x="13347826" y="3608339"/>
            <a:ext cx="801563" cy="693516"/>
          </a:xfrm>
          <a:custGeom>
            <a:avLst/>
            <a:gdLst/>
            <a:ahLst/>
            <a:cxnLst/>
            <a:rect l="l" t="t" r="r" b="b"/>
            <a:pathLst>
              <a:path w="801563" h="693516">
                <a:moveTo>
                  <a:pt x="801563" y="693516"/>
                </a:moveTo>
                <a:lnTo>
                  <a:pt x="0" y="693516"/>
                </a:lnTo>
                <a:lnTo>
                  <a:pt x="0" y="0"/>
                </a:lnTo>
                <a:lnTo>
                  <a:pt x="801563" y="0"/>
                </a:lnTo>
                <a:lnTo>
                  <a:pt x="801563" y="693516"/>
                </a:lnTo>
                <a:close/>
              </a:path>
            </a:pathLst>
          </a:custGeom>
          <a:blipFill>
            <a:blip r:embed="rId10">
              <a:extLst>
                <a:ext uri="{96DAC541-7B7A-43D3-8B79-37D633B846F1}">
                  <asvg:svgBlip xmlns="" xmlns:asvg="http://schemas.microsoft.com/office/drawing/2016/SVG/main" r:embed="rId11"/>
                </a:ext>
              </a:extLst>
            </a:blip>
            <a:stretch>
              <a:fillRect r="-58022" b="-75336"/>
            </a:stretch>
          </a:blipFill>
        </p:spPr>
      </p:sp>
      <p:sp>
        <p:nvSpPr>
          <p:cNvPr id="148" name="Freeform 148"/>
          <p:cNvSpPr/>
          <p:nvPr/>
        </p:nvSpPr>
        <p:spPr>
          <a:xfrm rot="248596" flipH="1" flipV="1">
            <a:off x="6701866" y="3557742"/>
            <a:ext cx="801563" cy="693516"/>
          </a:xfrm>
          <a:custGeom>
            <a:avLst/>
            <a:gdLst/>
            <a:ahLst/>
            <a:cxnLst/>
            <a:rect l="l" t="t" r="r" b="b"/>
            <a:pathLst>
              <a:path w="801563" h="693516">
                <a:moveTo>
                  <a:pt x="801563" y="693516"/>
                </a:moveTo>
                <a:lnTo>
                  <a:pt x="0" y="693516"/>
                </a:lnTo>
                <a:lnTo>
                  <a:pt x="0" y="0"/>
                </a:lnTo>
                <a:lnTo>
                  <a:pt x="801563" y="0"/>
                </a:lnTo>
                <a:lnTo>
                  <a:pt x="801563" y="693516"/>
                </a:lnTo>
                <a:close/>
              </a:path>
            </a:pathLst>
          </a:custGeom>
          <a:blipFill>
            <a:blip r:embed="rId10">
              <a:extLst>
                <a:ext uri="{96DAC541-7B7A-43D3-8B79-37D633B846F1}">
                  <asvg:svgBlip xmlns="" xmlns:asvg="http://schemas.microsoft.com/office/drawing/2016/SVG/main" r:embed="rId11"/>
                </a:ext>
              </a:extLst>
            </a:blip>
            <a:stretch>
              <a:fillRect r="-58022" b="-75336"/>
            </a:stretch>
          </a:blipFill>
        </p:spPr>
      </p:sp>
      <p:grpSp>
        <p:nvGrpSpPr>
          <p:cNvPr id="149" name="Group 149"/>
          <p:cNvGrpSpPr/>
          <p:nvPr/>
        </p:nvGrpSpPr>
        <p:grpSpPr>
          <a:xfrm>
            <a:off x="594866" y="1690137"/>
            <a:ext cx="1232729" cy="7134324"/>
            <a:chOff x="0" y="0"/>
            <a:chExt cx="1643639" cy="9512432"/>
          </a:xfrm>
        </p:grpSpPr>
        <p:sp>
          <p:nvSpPr>
            <p:cNvPr id="150" name="TextBox 150"/>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1" name="TextBox 151"/>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2" name="TextBox 152"/>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3" name="TextBox 153"/>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4" name="TextBox 154"/>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5" name="TextBox 155"/>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6" name="TextBox 156"/>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7" name="TextBox 157"/>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58" name="TextBox 158"/>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59" name="Group 159"/>
          <p:cNvGrpSpPr/>
          <p:nvPr/>
        </p:nvGrpSpPr>
        <p:grpSpPr>
          <a:xfrm>
            <a:off x="2719909" y="3342391"/>
            <a:ext cx="5645167" cy="4754798"/>
            <a:chOff x="0" y="0"/>
            <a:chExt cx="7526890" cy="6339731"/>
          </a:xfrm>
        </p:grpSpPr>
        <p:sp>
          <p:nvSpPr>
            <p:cNvPr id="160" name="TextBox 160"/>
            <p:cNvSpPr txBox="1"/>
            <p:nvPr/>
          </p:nvSpPr>
          <p:spPr>
            <a:xfrm>
              <a:off x="1628724" y="-95250"/>
              <a:ext cx="4781311" cy="758760"/>
            </a:xfrm>
            <a:prstGeom prst="rect">
              <a:avLst/>
            </a:prstGeom>
          </p:spPr>
          <p:txBody>
            <a:bodyPr lIns="0" tIns="0" rIns="0" bIns="0" rtlCol="0" anchor="t">
              <a:spAutoFit/>
            </a:bodyPr>
            <a:lstStyle/>
            <a:p>
              <a:pPr marL="0" lvl="0" indent="0" algn="ctr">
                <a:lnSpc>
                  <a:spcPts val="5023"/>
                </a:lnSpc>
                <a:spcBef>
                  <a:spcPct val="0"/>
                </a:spcBef>
              </a:pPr>
              <a:r>
                <a:rPr lang="en-US" sz="3349" dirty="0" err="1">
                  <a:solidFill>
                    <a:srgbClr val="503D36"/>
                  </a:solidFill>
                  <a:latin typeface="Sniglet"/>
                  <a:ea typeface="Sniglet"/>
                  <a:cs typeface="Sniglet"/>
                  <a:sym typeface="Sniglet"/>
                </a:rPr>
                <a:t>Ưu</a:t>
              </a:r>
              <a:r>
                <a:rPr lang="en-US" sz="3349" dirty="0">
                  <a:solidFill>
                    <a:srgbClr val="503D36"/>
                  </a:solidFill>
                  <a:latin typeface="Sniglet"/>
                  <a:ea typeface="Sniglet"/>
                  <a:cs typeface="Sniglet"/>
                  <a:sym typeface="Sniglet"/>
                </a:rPr>
                <a:t> </a:t>
              </a:r>
              <a:r>
                <a:rPr lang="en-US" sz="3349" dirty="0" err="1">
                  <a:solidFill>
                    <a:srgbClr val="503D36"/>
                  </a:solidFill>
                  <a:latin typeface="Sniglet"/>
                  <a:ea typeface="Sniglet"/>
                  <a:cs typeface="Sniglet"/>
                  <a:sym typeface="Sniglet"/>
                </a:rPr>
                <a:t>Điểm</a:t>
              </a:r>
              <a:r>
                <a:rPr lang="en-US" sz="3349" dirty="0">
                  <a:solidFill>
                    <a:srgbClr val="503D36"/>
                  </a:solidFill>
                  <a:latin typeface="Sniglet"/>
                  <a:ea typeface="Sniglet"/>
                  <a:cs typeface="Sniglet"/>
                  <a:sym typeface="Sniglet"/>
                </a:rPr>
                <a:t> </a:t>
              </a:r>
            </a:p>
          </p:txBody>
        </p:sp>
        <p:sp>
          <p:nvSpPr>
            <p:cNvPr id="161" name="TextBox 161"/>
            <p:cNvSpPr txBox="1"/>
            <p:nvPr/>
          </p:nvSpPr>
          <p:spPr>
            <a:xfrm>
              <a:off x="0" y="1382938"/>
              <a:ext cx="7526890" cy="4956793"/>
            </a:xfrm>
            <a:prstGeom prst="rect">
              <a:avLst/>
            </a:prstGeom>
          </p:spPr>
          <p:txBody>
            <a:bodyPr lIns="0" tIns="0" rIns="0" bIns="0" rtlCol="0" anchor="t">
              <a:spAutoFit/>
            </a:bodyPr>
            <a:lstStyle/>
            <a:p>
              <a:pPr algn="ctr">
                <a:lnSpc>
                  <a:spcPts val="4319"/>
                </a:lnSpc>
              </a:pPr>
              <a:r>
                <a:rPr lang="en-US" sz="2879">
                  <a:solidFill>
                    <a:srgbClr val="503D36"/>
                  </a:solidFill>
                  <a:latin typeface="Sniglet"/>
                  <a:ea typeface="Sniglet"/>
                  <a:cs typeface="Sniglet"/>
                  <a:sym typeface="Sniglet"/>
                </a:rPr>
                <a:t>Phương pháp k-medoids mạnh hơn k-means khi có nhiễu và giá trị ngoại lai vì Medoid ít bị ảnh hưởng bởi giá trị ngoại lai hoặc các giá trị cực đoan khác hơn giá trị trung bình.</a:t>
              </a:r>
            </a:p>
            <a:p>
              <a:pPr marL="0" lvl="0" indent="0" algn="ctr">
                <a:lnSpc>
                  <a:spcPts val="4319"/>
                </a:lnSpc>
                <a:spcBef>
                  <a:spcPct val="0"/>
                </a:spcBef>
              </a:pPr>
              <a:endParaRPr lang="en-US" sz="2879">
                <a:solidFill>
                  <a:srgbClr val="503D36"/>
                </a:solidFill>
                <a:latin typeface="Sniglet"/>
                <a:ea typeface="Sniglet"/>
                <a:cs typeface="Sniglet"/>
                <a:sym typeface="Sniglet"/>
              </a:endParaRPr>
            </a:p>
          </p:txBody>
        </p:sp>
      </p:grpSp>
      <p:grpSp>
        <p:nvGrpSpPr>
          <p:cNvPr id="162" name="Group 162"/>
          <p:cNvGrpSpPr/>
          <p:nvPr/>
        </p:nvGrpSpPr>
        <p:grpSpPr>
          <a:xfrm>
            <a:off x="9654756" y="3485832"/>
            <a:ext cx="5509446" cy="4227067"/>
            <a:chOff x="0" y="0"/>
            <a:chExt cx="7345928" cy="5636089"/>
          </a:xfrm>
        </p:grpSpPr>
        <p:sp>
          <p:nvSpPr>
            <p:cNvPr id="163" name="TextBox 163"/>
            <p:cNvSpPr txBox="1"/>
            <p:nvPr/>
          </p:nvSpPr>
          <p:spPr>
            <a:xfrm>
              <a:off x="1422587" y="-95250"/>
              <a:ext cx="4781311" cy="758760"/>
            </a:xfrm>
            <a:prstGeom prst="rect">
              <a:avLst/>
            </a:prstGeom>
          </p:spPr>
          <p:txBody>
            <a:bodyPr lIns="0" tIns="0" rIns="0" bIns="0" rtlCol="0" anchor="t">
              <a:spAutoFit/>
            </a:bodyPr>
            <a:lstStyle/>
            <a:p>
              <a:pPr marL="0" lvl="0" indent="0" algn="ctr">
                <a:lnSpc>
                  <a:spcPts val="5023"/>
                </a:lnSpc>
                <a:spcBef>
                  <a:spcPct val="0"/>
                </a:spcBef>
              </a:pPr>
              <a:r>
                <a:rPr lang="en-US" sz="3349">
                  <a:solidFill>
                    <a:srgbClr val="503D36"/>
                  </a:solidFill>
                  <a:latin typeface="Sniglet"/>
                  <a:ea typeface="Sniglet"/>
                  <a:cs typeface="Sniglet"/>
                  <a:sym typeface="Sniglet"/>
                </a:rPr>
                <a:t>Nhược điểm</a:t>
              </a:r>
            </a:p>
          </p:txBody>
        </p:sp>
        <p:sp>
          <p:nvSpPr>
            <p:cNvPr id="164" name="TextBox 164"/>
            <p:cNvSpPr txBox="1"/>
            <p:nvPr/>
          </p:nvSpPr>
          <p:spPr>
            <a:xfrm>
              <a:off x="0" y="1396060"/>
              <a:ext cx="7345928" cy="4240029"/>
            </a:xfrm>
            <a:prstGeom prst="rect">
              <a:avLst/>
            </a:prstGeom>
          </p:spPr>
          <p:txBody>
            <a:bodyPr lIns="0" tIns="0" rIns="0" bIns="0" rtlCol="0" anchor="t">
              <a:spAutoFit/>
            </a:bodyPr>
            <a:lstStyle/>
            <a:p>
              <a:pPr algn="ctr">
                <a:lnSpc>
                  <a:spcPts val="4319"/>
                </a:lnSpc>
              </a:pPr>
              <a:r>
                <a:rPr lang="en-US" sz="2879">
                  <a:solidFill>
                    <a:srgbClr val="503D36"/>
                  </a:solidFill>
                  <a:latin typeface="Sniglet"/>
                  <a:ea typeface="Sniglet"/>
                  <a:cs typeface="Sniglet"/>
                  <a:sym typeface="Sniglet"/>
                </a:rPr>
                <a:t>Việc tính toán như vậy trở nên rất tốn kém và tốn kém hơn nhiều so với phương pháp k-means. Cả hai phương pháp đều yêu cầu người dùng chỉ định k, số lượng cụm.</a:t>
              </a:r>
            </a:p>
            <a:p>
              <a:pPr marL="0" lvl="0" indent="0" algn="ctr">
                <a:lnSpc>
                  <a:spcPts val="4319"/>
                </a:lnSpc>
                <a:spcBef>
                  <a:spcPct val="0"/>
                </a:spcBef>
              </a:pPr>
              <a:endParaRPr lang="en-US" sz="2879">
                <a:solidFill>
                  <a:srgbClr val="503D36"/>
                </a:solidFill>
                <a:latin typeface="Sniglet"/>
                <a:ea typeface="Sniglet"/>
                <a:cs typeface="Sniglet"/>
                <a:sym typeface="Sniglet"/>
              </a:endParaRPr>
            </a:p>
          </p:txBody>
        </p:sp>
      </p:grpSp>
      <p:grpSp>
        <p:nvGrpSpPr>
          <p:cNvPr id="165" name="Group 165"/>
          <p:cNvGrpSpPr/>
          <p:nvPr/>
        </p:nvGrpSpPr>
        <p:grpSpPr>
          <a:xfrm>
            <a:off x="4725244" y="1491883"/>
            <a:ext cx="9303421" cy="1618297"/>
            <a:chOff x="0" y="0"/>
            <a:chExt cx="12404562" cy="2157730"/>
          </a:xfrm>
        </p:grpSpPr>
        <p:grpSp>
          <p:nvGrpSpPr>
            <p:cNvPr id="166" name="Group 166"/>
            <p:cNvGrpSpPr/>
            <p:nvPr/>
          </p:nvGrpSpPr>
          <p:grpSpPr>
            <a:xfrm>
              <a:off x="1320193" y="0"/>
              <a:ext cx="9987567" cy="2157730"/>
              <a:chOff x="0" y="0"/>
              <a:chExt cx="2227570" cy="481248"/>
            </a:xfrm>
          </p:grpSpPr>
          <p:sp>
            <p:nvSpPr>
              <p:cNvPr id="167" name="Freeform 167"/>
              <p:cNvSpPr/>
              <p:nvPr/>
            </p:nvSpPr>
            <p:spPr>
              <a:xfrm>
                <a:off x="0" y="0"/>
                <a:ext cx="2227570" cy="481248"/>
              </a:xfrm>
              <a:custGeom>
                <a:avLst/>
                <a:gdLst/>
                <a:ahLst/>
                <a:cxnLst/>
                <a:rect l="l" t="t" r="r" b="b"/>
                <a:pathLst>
                  <a:path w="2227570" h="481248">
                    <a:moveTo>
                      <a:pt x="103354" y="0"/>
                    </a:moveTo>
                    <a:lnTo>
                      <a:pt x="2124216" y="0"/>
                    </a:lnTo>
                    <a:cubicBezTo>
                      <a:pt x="2181297" y="0"/>
                      <a:pt x="2227570" y="46273"/>
                      <a:pt x="2227570" y="103354"/>
                    </a:cubicBezTo>
                    <a:lnTo>
                      <a:pt x="2227570" y="377894"/>
                    </a:lnTo>
                    <a:cubicBezTo>
                      <a:pt x="2227570" y="434974"/>
                      <a:pt x="2181297" y="481248"/>
                      <a:pt x="2124216" y="481248"/>
                    </a:cubicBezTo>
                    <a:lnTo>
                      <a:pt x="103354" y="481248"/>
                    </a:lnTo>
                    <a:cubicBezTo>
                      <a:pt x="46273" y="481248"/>
                      <a:pt x="0" y="434974"/>
                      <a:pt x="0" y="377894"/>
                    </a:cubicBezTo>
                    <a:lnTo>
                      <a:pt x="0" y="103354"/>
                    </a:lnTo>
                    <a:cubicBezTo>
                      <a:pt x="0" y="46273"/>
                      <a:pt x="46273" y="0"/>
                      <a:pt x="103354" y="0"/>
                    </a:cubicBezTo>
                    <a:close/>
                  </a:path>
                </a:pathLst>
              </a:custGeom>
              <a:solidFill>
                <a:srgbClr val="FFCF91"/>
              </a:solidFill>
              <a:ln w="47625" cap="rnd">
                <a:solidFill>
                  <a:srgbClr val="E76262"/>
                </a:solidFill>
                <a:prstDash val="lgDash"/>
                <a:round/>
              </a:ln>
            </p:spPr>
          </p:sp>
          <p:sp>
            <p:nvSpPr>
              <p:cNvPr id="168" name="TextBox 168"/>
              <p:cNvSpPr txBox="1"/>
              <p:nvPr/>
            </p:nvSpPr>
            <p:spPr>
              <a:xfrm>
                <a:off x="0" y="-28575"/>
                <a:ext cx="2227570" cy="509823"/>
              </a:xfrm>
              <a:prstGeom prst="rect">
                <a:avLst/>
              </a:prstGeom>
            </p:spPr>
            <p:txBody>
              <a:bodyPr lIns="44991" tIns="44991" rIns="44991" bIns="44991" rtlCol="0" anchor="ctr"/>
              <a:lstStyle/>
              <a:p>
                <a:pPr algn="ctr">
                  <a:lnSpc>
                    <a:spcPts val="2659"/>
                  </a:lnSpc>
                </a:pPr>
                <a:endParaRPr/>
              </a:p>
            </p:txBody>
          </p:sp>
        </p:grpSp>
        <p:sp>
          <p:nvSpPr>
            <p:cNvPr id="169" name="TextBox 169"/>
            <p:cNvSpPr txBox="1"/>
            <p:nvPr/>
          </p:nvSpPr>
          <p:spPr>
            <a:xfrm>
              <a:off x="0" y="515229"/>
              <a:ext cx="12404562" cy="1244600"/>
            </a:xfrm>
            <a:prstGeom prst="rect">
              <a:avLst/>
            </a:prstGeom>
          </p:spPr>
          <p:txBody>
            <a:bodyPr lIns="0" tIns="0" rIns="0" bIns="0" rtlCol="0" anchor="t">
              <a:spAutoFit/>
            </a:bodyPr>
            <a:lstStyle/>
            <a:p>
              <a:pPr marL="0" lvl="0" indent="0" algn="ctr">
                <a:lnSpc>
                  <a:spcPts val="6696"/>
                </a:lnSpc>
                <a:spcBef>
                  <a:spcPct val="0"/>
                </a:spcBef>
              </a:pPr>
              <a:r>
                <a:rPr lang="en-US" sz="5580">
                  <a:solidFill>
                    <a:srgbClr val="503D36"/>
                  </a:solidFill>
                  <a:latin typeface="Bungee"/>
                  <a:ea typeface="Bungee"/>
                  <a:cs typeface="Bungee"/>
                  <a:sym typeface="Bungee"/>
                </a:rPr>
                <a:t>TÓM TẮT</a:t>
              </a: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barn(inVertical)">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randombar(horizontal)">
                                      <p:cBhvr>
                                        <p:cTn id="12" dur="500"/>
                                        <p:tgtEl>
                                          <p:spTgt spid="95"/>
                                        </p:tgtEl>
                                      </p:cBhvr>
                                    </p:animEffect>
                                  </p:childTnLst>
                                </p:cTn>
                              </p:par>
                              <p:par>
                                <p:cTn id="13" presetID="14" presetClass="entr" presetSubtype="1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randombar(horizontal)">
                                      <p:cBhvr>
                                        <p:cTn id="15" dur="500"/>
                                        <p:tgtEl>
                                          <p:spTgt spid="15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randombar(horizontal)">
                                      <p:cBhvr>
                                        <p:cTn id="20" dur="500"/>
                                        <p:tgtEl>
                                          <p:spTgt spid="92"/>
                                        </p:tgtEl>
                                      </p:cBhvr>
                                    </p:animEffect>
                                  </p:childTnLst>
                                </p:cTn>
                              </p:par>
                              <p:par>
                                <p:cTn id="21" presetID="14" presetClass="entr" presetSubtype="1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randombar(horizontal)">
                                      <p:cBhvr>
                                        <p:cTn id="2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5190915"/>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6477329"/>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7763743"/>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1331671"/>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2618086"/>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3904500"/>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46" name="Group 46"/>
          <p:cNvGrpSpPr/>
          <p:nvPr/>
        </p:nvGrpSpPr>
        <p:grpSpPr>
          <a:xfrm>
            <a:off x="661541" y="1470992"/>
            <a:ext cx="1232729" cy="7134324"/>
            <a:chOff x="0" y="0"/>
            <a:chExt cx="1643639" cy="9512432"/>
          </a:xfrm>
        </p:grpSpPr>
        <p:sp>
          <p:nvSpPr>
            <p:cNvPr id="47" name="TextBox 47"/>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6" name="Freeform 56"/>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sp>
        <p:nvSpPr>
          <p:cNvPr id="57" name="Freeform 57"/>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sp>
        <p:nvSpPr>
          <p:cNvPr id="61" name="Freeform 61"/>
          <p:cNvSpPr/>
          <p:nvPr/>
        </p:nvSpPr>
        <p:spPr>
          <a:xfrm rot="372915">
            <a:off x="9343282" y="8377009"/>
            <a:ext cx="3017826" cy="145233"/>
          </a:xfrm>
          <a:custGeom>
            <a:avLst/>
            <a:gdLst/>
            <a:ahLst/>
            <a:cxnLst/>
            <a:rect l="l" t="t" r="r" b="b"/>
            <a:pathLst>
              <a:path w="3017826" h="145233">
                <a:moveTo>
                  <a:pt x="0" y="0"/>
                </a:moveTo>
                <a:lnTo>
                  <a:pt x="3017826" y="0"/>
                </a:lnTo>
                <a:lnTo>
                  <a:pt x="3017826" y="145232"/>
                </a:lnTo>
                <a:lnTo>
                  <a:pt x="0" y="145232"/>
                </a:lnTo>
                <a:lnTo>
                  <a:pt x="0" y="0"/>
                </a:lnTo>
                <a:close/>
              </a:path>
            </a:pathLst>
          </a:custGeom>
          <a:blipFill>
            <a:blip r:embed="rId4"/>
            <a:stretch>
              <a:fillRect/>
            </a:stretch>
          </a:blipFill>
        </p:spPr>
      </p:sp>
      <p:sp>
        <p:nvSpPr>
          <p:cNvPr id="62" name="Freeform 62"/>
          <p:cNvSpPr/>
          <p:nvPr/>
        </p:nvSpPr>
        <p:spPr>
          <a:xfrm rot="-320063">
            <a:off x="11954634" y="7251265"/>
            <a:ext cx="3940143" cy="189619"/>
          </a:xfrm>
          <a:custGeom>
            <a:avLst/>
            <a:gdLst/>
            <a:ahLst/>
            <a:cxnLst/>
            <a:rect l="l" t="t" r="r" b="b"/>
            <a:pathLst>
              <a:path w="3940143" h="189619">
                <a:moveTo>
                  <a:pt x="0" y="0"/>
                </a:moveTo>
                <a:lnTo>
                  <a:pt x="3940143" y="0"/>
                </a:lnTo>
                <a:lnTo>
                  <a:pt x="3940143" y="189620"/>
                </a:lnTo>
                <a:lnTo>
                  <a:pt x="0" y="189620"/>
                </a:lnTo>
                <a:lnTo>
                  <a:pt x="0" y="0"/>
                </a:lnTo>
                <a:close/>
              </a:path>
            </a:pathLst>
          </a:custGeom>
          <a:blipFill>
            <a:blip r:embed="rId4"/>
            <a:stretch>
              <a:fillRect/>
            </a:stretch>
          </a:blipFill>
        </p:spPr>
      </p:sp>
      <p:grpSp>
        <p:nvGrpSpPr>
          <p:cNvPr id="63" name="Group 63"/>
          <p:cNvGrpSpPr/>
          <p:nvPr/>
        </p:nvGrpSpPr>
        <p:grpSpPr>
          <a:xfrm>
            <a:off x="1337094" y="1028700"/>
            <a:ext cx="14956138" cy="8229600"/>
            <a:chOff x="0" y="0"/>
            <a:chExt cx="3939065" cy="2167467"/>
          </a:xfrm>
        </p:grpSpPr>
        <p:sp>
          <p:nvSpPr>
            <p:cNvPr id="64" name="Freeform 64"/>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5" name="TextBox 65"/>
            <p:cNvSpPr txBox="1"/>
            <p:nvPr/>
          </p:nvSpPr>
          <p:spPr>
            <a:xfrm>
              <a:off x="0" y="-76200"/>
              <a:ext cx="3939065" cy="2243667"/>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540290" y="1622751"/>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2470372"/>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3317993"/>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4165614"/>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013235"/>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5860856"/>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670847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7556097"/>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540290" y="8403718"/>
            <a:ext cx="263115" cy="26311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2" name="TextBox 9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3" name="Freeform 93"/>
          <p:cNvSpPr/>
          <p:nvPr/>
        </p:nvSpPr>
        <p:spPr>
          <a:xfrm>
            <a:off x="13861901" y="8251362"/>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4" name="Freeform 94"/>
          <p:cNvSpPr/>
          <p:nvPr/>
        </p:nvSpPr>
        <p:spPr>
          <a:xfrm>
            <a:off x="6237776" y="8300603"/>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5" name="Freeform 95"/>
          <p:cNvSpPr/>
          <p:nvPr/>
        </p:nvSpPr>
        <p:spPr>
          <a:xfrm rot="-299626">
            <a:off x="9446534" y="1562612"/>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6" name="Freeform 96"/>
          <p:cNvSpPr/>
          <p:nvPr/>
        </p:nvSpPr>
        <p:spPr>
          <a:xfrm rot="3319912" flipH="1">
            <a:off x="9230107" y="3678279"/>
            <a:ext cx="801563" cy="693516"/>
          </a:xfrm>
          <a:custGeom>
            <a:avLst/>
            <a:gdLst/>
            <a:ahLst/>
            <a:cxnLst/>
            <a:rect l="l" t="t" r="r" b="b"/>
            <a:pathLst>
              <a:path w="801563" h="693516">
                <a:moveTo>
                  <a:pt x="801563" y="0"/>
                </a:moveTo>
                <a:lnTo>
                  <a:pt x="0" y="0"/>
                </a:lnTo>
                <a:lnTo>
                  <a:pt x="0" y="693517"/>
                </a:lnTo>
                <a:lnTo>
                  <a:pt x="801563" y="693517"/>
                </a:lnTo>
                <a:lnTo>
                  <a:pt x="801563" y="0"/>
                </a:lnTo>
                <a:close/>
              </a:path>
            </a:pathLst>
          </a:custGeom>
          <a:blipFill>
            <a:blip r:embed="rId10">
              <a:extLst>
                <a:ext uri="{96DAC541-7B7A-43D3-8B79-37D633B846F1}">
                  <asvg:svgBlip xmlns="" xmlns:asvg="http://schemas.microsoft.com/office/drawing/2016/SVG/main" r:embed="rId11"/>
                </a:ext>
              </a:extLst>
            </a:blip>
            <a:stretch>
              <a:fillRect l="-33955" t="-48632"/>
            </a:stretch>
          </a:blipFill>
        </p:spPr>
      </p:sp>
      <p:sp>
        <p:nvSpPr>
          <p:cNvPr id="97" name="Freeform 97"/>
          <p:cNvSpPr/>
          <p:nvPr/>
        </p:nvSpPr>
        <p:spPr>
          <a:xfrm rot="-9526410" flipH="1">
            <a:off x="15071014" y="1527933"/>
            <a:ext cx="801563" cy="693516"/>
          </a:xfrm>
          <a:custGeom>
            <a:avLst/>
            <a:gdLst/>
            <a:ahLst/>
            <a:cxnLst/>
            <a:rect l="l" t="t" r="r" b="b"/>
            <a:pathLst>
              <a:path w="801563" h="693516">
                <a:moveTo>
                  <a:pt x="801563" y="0"/>
                </a:moveTo>
                <a:lnTo>
                  <a:pt x="0" y="0"/>
                </a:lnTo>
                <a:lnTo>
                  <a:pt x="0" y="693517"/>
                </a:lnTo>
                <a:lnTo>
                  <a:pt x="801563" y="693517"/>
                </a:lnTo>
                <a:lnTo>
                  <a:pt x="801563" y="0"/>
                </a:lnTo>
                <a:close/>
              </a:path>
            </a:pathLst>
          </a:custGeom>
          <a:blipFill>
            <a:blip r:embed="rId10">
              <a:extLst>
                <a:ext uri="{96DAC541-7B7A-43D3-8B79-37D633B846F1}">
                  <asvg:svgBlip xmlns="" xmlns:asvg="http://schemas.microsoft.com/office/drawing/2016/SVG/main" r:embed="rId11"/>
                </a:ext>
              </a:extLst>
            </a:blip>
            <a:stretch>
              <a:fillRect l="-33955" t="-48632"/>
            </a:stretch>
          </a:blipFill>
        </p:spPr>
      </p:sp>
      <p:sp>
        <p:nvSpPr>
          <p:cNvPr id="98" name="Freeform 98"/>
          <p:cNvSpPr/>
          <p:nvPr/>
        </p:nvSpPr>
        <p:spPr>
          <a:xfrm>
            <a:off x="10492142" y="2012220"/>
            <a:ext cx="4823760" cy="5951654"/>
          </a:xfrm>
          <a:custGeom>
            <a:avLst/>
            <a:gdLst/>
            <a:ahLst/>
            <a:cxnLst/>
            <a:rect l="l" t="t" r="r" b="b"/>
            <a:pathLst>
              <a:path w="4823760" h="5951654">
                <a:moveTo>
                  <a:pt x="0" y="0"/>
                </a:moveTo>
                <a:lnTo>
                  <a:pt x="4823760" y="0"/>
                </a:lnTo>
                <a:lnTo>
                  <a:pt x="4823760" y="5951653"/>
                </a:lnTo>
                <a:lnTo>
                  <a:pt x="0" y="5951653"/>
                </a:lnTo>
                <a:lnTo>
                  <a:pt x="0" y="0"/>
                </a:lnTo>
                <a:close/>
              </a:path>
            </a:pathLst>
          </a:custGeom>
          <a:blipFill>
            <a:blip r:embed="rId12"/>
            <a:stretch>
              <a:fillRect/>
            </a:stretch>
          </a:blipFill>
        </p:spPr>
      </p:sp>
      <p:grpSp>
        <p:nvGrpSpPr>
          <p:cNvPr id="99" name="Group 99"/>
          <p:cNvGrpSpPr/>
          <p:nvPr/>
        </p:nvGrpSpPr>
        <p:grpSpPr>
          <a:xfrm>
            <a:off x="594866" y="1690137"/>
            <a:ext cx="1232729" cy="7134324"/>
            <a:chOff x="0" y="0"/>
            <a:chExt cx="1643639" cy="9512432"/>
          </a:xfrm>
        </p:grpSpPr>
        <p:sp>
          <p:nvSpPr>
            <p:cNvPr id="100" name="TextBox 100"/>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9" name="Group 109"/>
          <p:cNvGrpSpPr/>
          <p:nvPr/>
        </p:nvGrpSpPr>
        <p:grpSpPr>
          <a:xfrm>
            <a:off x="2010046" y="4475533"/>
            <a:ext cx="7879877" cy="2299849"/>
            <a:chOff x="0" y="0"/>
            <a:chExt cx="10506503" cy="3066465"/>
          </a:xfrm>
        </p:grpSpPr>
        <p:grpSp>
          <p:nvGrpSpPr>
            <p:cNvPr id="110" name="Group 110"/>
            <p:cNvGrpSpPr/>
            <p:nvPr/>
          </p:nvGrpSpPr>
          <p:grpSpPr>
            <a:xfrm>
              <a:off x="0" y="0"/>
              <a:ext cx="10506503" cy="3066465"/>
              <a:chOff x="0" y="0"/>
              <a:chExt cx="1865470" cy="544463"/>
            </a:xfrm>
          </p:grpSpPr>
          <p:sp>
            <p:nvSpPr>
              <p:cNvPr id="111" name="Freeform 111"/>
              <p:cNvSpPr/>
              <p:nvPr/>
            </p:nvSpPr>
            <p:spPr>
              <a:xfrm>
                <a:off x="0" y="0"/>
                <a:ext cx="1865470" cy="544463"/>
              </a:xfrm>
              <a:custGeom>
                <a:avLst/>
                <a:gdLst/>
                <a:ahLst/>
                <a:cxnLst/>
                <a:rect l="l" t="t" r="r" b="b"/>
                <a:pathLst>
                  <a:path w="1865470" h="544463">
                    <a:moveTo>
                      <a:pt x="58950" y="0"/>
                    </a:moveTo>
                    <a:lnTo>
                      <a:pt x="1806520" y="0"/>
                    </a:lnTo>
                    <a:cubicBezTo>
                      <a:pt x="1822154" y="0"/>
                      <a:pt x="1837149" y="6211"/>
                      <a:pt x="1848204" y="17266"/>
                    </a:cubicBezTo>
                    <a:cubicBezTo>
                      <a:pt x="1859259" y="28321"/>
                      <a:pt x="1865470" y="43315"/>
                      <a:pt x="1865470" y="58950"/>
                    </a:cubicBezTo>
                    <a:lnTo>
                      <a:pt x="1865470" y="485513"/>
                    </a:lnTo>
                    <a:cubicBezTo>
                      <a:pt x="1865470" y="501147"/>
                      <a:pt x="1859259" y="516142"/>
                      <a:pt x="1848204" y="527197"/>
                    </a:cubicBezTo>
                    <a:cubicBezTo>
                      <a:pt x="1837149" y="538252"/>
                      <a:pt x="1822154" y="544463"/>
                      <a:pt x="1806520" y="544463"/>
                    </a:cubicBezTo>
                    <a:lnTo>
                      <a:pt x="58950" y="544463"/>
                    </a:lnTo>
                    <a:cubicBezTo>
                      <a:pt x="43315" y="544463"/>
                      <a:pt x="28321" y="538252"/>
                      <a:pt x="17266" y="527197"/>
                    </a:cubicBezTo>
                    <a:cubicBezTo>
                      <a:pt x="6211" y="516142"/>
                      <a:pt x="0" y="501147"/>
                      <a:pt x="0" y="485513"/>
                    </a:cubicBezTo>
                    <a:lnTo>
                      <a:pt x="0" y="58950"/>
                    </a:lnTo>
                    <a:cubicBezTo>
                      <a:pt x="0" y="43315"/>
                      <a:pt x="6211" y="28321"/>
                      <a:pt x="17266" y="17266"/>
                    </a:cubicBezTo>
                    <a:cubicBezTo>
                      <a:pt x="28321" y="6211"/>
                      <a:pt x="43315" y="0"/>
                      <a:pt x="58950" y="0"/>
                    </a:cubicBezTo>
                    <a:close/>
                  </a:path>
                </a:pathLst>
              </a:custGeom>
              <a:solidFill>
                <a:srgbClr val="000000">
                  <a:alpha val="0"/>
                </a:srgbClr>
              </a:solidFill>
              <a:ln w="28575" cap="rnd">
                <a:solidFill>
                  <a:srgbClr val="E76262"/>
                </a:solidFill>
                <a:prstDash val="lgDash"/>
                <a:round/>
              </a:ln>
            </p:spPr>
          </p:sp>
          <p:sp>
            <p:nvSpPr>
              <p:cNvPr id="112" name="TextBox 112"/>
              <p:cNvSpPr txBox="1"/>
              <p:nvPr/>
            </p:nvSpPr>
            <p:spPr>
              <a:xfrm>
                <a:off x="0" y="-28575"/>
                <a:ext cx="1865470" cy="573038"/>
              </a:xfrm>
              <a:prstGeom prst="rect">
                <a:avLst/>
              </a:prstGeom>
            </p:spPr>
            <p:txBody>
              <a:bodyPr lIns="56516" tIns="56516" rIns="56516" bIns="56516" rtlCol="0" anchor="ctr"/>
              <a:lstStyle/>
              <a:p>
                <a:pPr algn="ctr">
                  <a:lnSpc>
                    <a:spcPts val="2659"/>
                  </a:lnSpc>
                </a:pPr>
                <a:endParaRPr/>
              </a:p>
            </p:txBody>
          </p:sp>
        </p:grpSp>
        <p:sp>
          <p:nvSpPr>
            <p:cNvPr id="113" name="TextBox 113"/>
            <p:cNvSpPr txBox="1"/>
            <p:nvPr/>
          </p:nvSpPr>
          <p:spPr>
            <a:xfrm>
              <a:off x="450933" y="650261"/>
              <a:ext cx="9328059" cy="1646628"/>
            </a:xfrm>
            <a:prstGeom prst="rect">
              <a:avLst/>
            </a:prstGeom>
          </p:spPr>
          <p:txBody>
            <a:bodyPr lIns="0" tIns="0" rIns="0" bIns="0" rtlCol="0" anchor="t">
              <a:spAutoFit/>
            </a:bodyPr>
            <a:lstStyle/>
            <a:p>
              <a:pPr algn="l">
                <a:lnSpc>
                  <a:spcPts val="5039"/>
                </a:lnSpc>
                <a:spcBef>
                  <a:spcPct val="0"/>
                </a:spcBef>
              </a:pPr>
              <a:r>
                <a:rPr lang="en-US" sz="3599">
                  <a:solidFill>
                    <a:srgbClr val="503D36"/>
                  </a:solidFill>
                  <a:latin typeface="Sniglet"/>
                  <a:ea typeface="Sniglet"/>
                  <a:cs typeface="Sniglet"/>
                  <a:sym typeface="Sniglet"/>
                </a:rPr>
                <a:t>Sách: DATA MINING - Concepts and Techniques</a:t>
              </a:r>
            </a:p>
          </p:txBody>
        </p:sp>
      </p:grpSp>
      <p:grpSp>
        <p:nvGrpSpPr>
          <p:cNvPr id="114" name="Group 114"/>
          <p:cNvGrpSpPr/>
          <p:nvPr/>
        </p:nvGrpSpPr>
        <p:grpSpPr>
          <a:xfrm>
            <a:off x="2171070" y="1406354"/>
            <a:ext cx="7043757" cy="1211732"/>
            <a:chOff x="0" y="0"/>
            <a:chExt cx="9391676" cy="1615643"/>
          </a:xfrm>
        </p:grpSpPr>
        <p:grpSp>
          <p:nvGrpSpPr>
            <p:cNvPr id="115" name="Group 115"/>
            <p:cNvGrpSpPr/>
            <p:nvPr/>
          </p:nvGrpSpPr>
          <p:grpSpPr>
            <a:xfrm>
              <a:off x="0" y="0"/>
              <a:ext cx="9317400" cy="1615643"/>
              <a:chOff x="0" y="0"/>
              <a:chExt cx="2078100" cy="360344"/>
            </a:xfrm>
          </p:grpSpPr>
          <p:sp>
            <p:nvSpPr>
              <p:cNvPr id="116" name="Freeform 116"/>
              <p:cNvSpPr/>
              <p:nvPr/>
            </p:nvSpPr>
            <p:spPr>
              <a:xfrm>
                <a:off x="0" y="0"/>
                <a:ext cx="2078100" cy="360344"/>
              </a:xfrm>
              <a:custGeom>
                <a:avLst/>
                <a:gdLst/>
                <a:ahLst/>
                <a:cxnLst/>
                <a:rect l="l" t="t" r="r" b="b"/>
                <a:pathLst>
                  <a:path w="2078100" h="360344">
                    <a:moveTo>
                      <a:pt x="110788" y="0"/>
                    </a:moveTo>
                    <a:lnTo>
                      <a:pt x="1967312" y="0"/>
                    </a:lnTo>
                    <a:cubicBezTo>
                      <a:pt x="1996695" y="0"/>
                      <a:pt x="2024874" y="11672"/>
                      <a:pt x="2045651" y="32449"/>
                    </a:cubicBezTo>
                    <a:cubicBezTo>
                      <a:pt x="2066427" y="53226"/>
                      <a:pt x="2078100" y="81405"/>
                      <a:pt x="2078100" y="110788"/>
                    </a:cubicBezTo>
                    <a:lnTo>
                      <a:pt x="2078100" y="249556"/>
                    </a:lnTo>
                    <a:cubicBezTo>
                      <a:pt x="2078100" y="310742"/>
                      <a:pt x="2028498" y="360344"/>
                      <a:pt x="1967312" y="360344"/>
                    </a:cubicBezTo>
                    <a:lnTo>
                      <a:pt x="110788" y="360344"/>
                    </a:lnTo>
                    <a:cubicBezTo>
                      <a:pt x="81405" y="360344"/>
                      <a:pt x="53226" y="348671"/>
                      <a:pt x="32449" y="327895"/>
                    </a:cubicBezTo>
                    <a:cubicBezTo>
                      <a:pt x="11672" y="307118"/>
                      <a:pt x="0" y="278939"/>
                      <a:pt x="0" y="249556"/>
                    </a:cubicBezTo>
                    <a:lnTo>
                      <a:pt x="0" y="110788"/>
                    </a:lnTo>
                    <a:cubicBezTo>
                      <a:pt x="0" y="81405"/>
                      <a:pt x="11672" y="53226"/>
                      <a:pt x="32449" y="32449"/>
                    </a:cubicBezTo>
                    <a:cubicBezTo>
                      <a:pt x="53226" y="11672"/>
                      <a:pt x="81405" y="0"/>
                      <a:pt x="110788" y="0"/>
                    </a:cubicBezTo>
                    <a:close/>
                  </a:path>
                </a:pathLst>
              </a:custGeom>
              <a:solidFill>
                <a:srgbClr val="FFCF91"/>
              </a:solidFill>
              <a:ln w="47625" cap="rnd">
                <a:solidFill>
                  <a:srgbClr val="E76262"/>
                </a:solidFill>
                <a:prstDash val="lgDash"/>
                <a:round/>
              </a:ln>
            </p:spPr>
          </p:sp>
          <p:sp>
            <p:nvSpPr>
              <p:cNvPr id="117" name="TextBox 117"/>
              <p:cNvSpPr txBox="1"/>
              <p:nvPr/>
            </p:nvSpPr>
            <p:spPr>
              <a:xfrm>
                <a:off x="0" y="-28575"/>
                <a:ext cx="2078100" cy="388919"/>
              </a:xfrm>
              <a:prstGeom prst="rect">
                <a:avLst/>
              </a:prstGeom>
            </p:spPr>
            <p:txBody>
              <a:bodyPr lIns="44991" tIns="44991" rIns="44991" bIns="44991" rtlCol="0" anchor="ctr"/>
              <a:lstStyle/>
              <a:p>
                <a:pPr algn="ctr">
                  <a:lnSpc>
                    <a:spcPts val="2659"/>
                  </a:lnSpc>
                </a:pPr>
                <a:endParaRPr/>
              </a:p>
            </p:txBody>
          </p:sp>
        </p:grpSp>
        <p:sp>
          <p:nvSpPr>
            <p:cNvPr id="118" name="TextBox 118"/>
            <p:cNvSpPr txBox="1"/>
            <p:nvPr/>
          </p:nvSpPr>
          <p:spPr>
            <a:xfrm>
              <a:off x="408851" y="337885"/>
              <a:ext cx="8982825" cy="939872"/>
            </a:xfrm>
            <a:prstGeom prst="rect">
              <a:avLst/>
            </a:prstGeom>
          </p:spPr>
          <p:txBody>
            <a:bodyPr lIns="0" tIns="0" rIns="0" bIns="0" rtlCol="0" anchor="t">
              <a:spAutoFit/>
            </a:bodyPr>
            <a:lstStyle/>
            <a:p>
              <a:pPr marL="0" lvl="0" indent="0" algn="l">
                <a:lnSpc>
                  <a:spcPts val="5585"/>
                </a:lnSpc>
                <a:spcBef>
                  <a:spcPct val="0"/>
                </a:spcBef>
              </a:pPr>
              <a:r>
                <a:rPr lang="en-US" sz="4654" b="1">
                  <a:solidFill>
                    <a:srgbClr val="503D36"/>
                  </a:solidFill>
                  <a:latin typeface="Muli Bold"/>
                  <a:ea typeface="Muli Bold"/>
                  <a:cs typeface="Muli Bold"/>
                  <a:sym typeface="Muli Bold"/>
                </a:rPr>
                <a:t>TÀI LIỆU THAM KHẢO</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256948"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256948"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256948" y="7763743"/>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37094" y="1028700"/>
            <a:ext cx="14956138" cy="8229600"/>
            <a:chOff x="0" y="0"/>
            <a:chExt cx="3939065" cy="2167467"/>
          </a:xfrm>
        </p:grpSpPr>
        <p:sp>
          <p:nvSpPr>
            <p:cNvPr id="62" name="Freeform 62"/>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a:off x="13630826" y="2200421"/>
            <a:ext cx="1111914" cy="1135417"/>
          </a:xfrm>
          <a:custGeom>
            <a:avLst/>
            <a:gdLst/>
            <a:ahLst/>
            <a:cxnLst/>
            <a:rect l="l" t="t" r="r" b="b"/>
            <a:pathLst>
              <a:path w="1111914" h="1135417">
                <a:moveTo>
                  <a:pt x="0" y="0"/>
                </a:moveTo>
                <a:lnTo>
                  <a:pt x="1111914" y="0"/>
                </a:lnTo>
                <a:lnTo>
                  <a:pt x="1111914" y="1135417"/>
                </a:lnTo>
                <a:lnTo>
                  <a:pt x="0" y="1135417"/>
                </a:lnTo>
                <a:lnTo>
                  <a:pt x="0" y="0"/>
                </a:lnTo>
                <a:close/>
              </a:path>
            </a:pathLst>
          </a:custGeom>
          <a:blipFill>
            <a:blip r:embed="rId6">
              <a:extLst>
                <a:ext uri="{96DAC541-7B7A-43D3-8B79-37D633B846F1}">
                  <asvg:svgBlip xmlns="" xmlns:asvg="http://schemas.microsoft.com/office/drawing/2016/SVG/main" r:embed="rId7"/>
                </a:ext>
              </a:extLst>
            </a:blip>
            <a:stretch>
              <a:fillRect r="-77073" b="-92675"/>
            </a:stretch>
          </a:blipFill>
        </p:spPr>
      </p:sp>
      <p:sp>
        <p:nvSpPr>
          <p:cNvPr id="92" name="Freeform 92"/>
          <p:cNvSpPr/>
          <p:nvPr/>
        </p:nvSpPr>
        <p:spPr>
          <a:xfrm>
            <a:off x="2900234" y="2687947"/>
            <a:ext cx="1466811" cy="320388"/>
          </a:xfrm>
          <a:custGeom>
            <a:avLst/>
            <a:gdLst/>
            <a:ahLst/>
            <a:cxnLst/>
            <a:rect l="l" t="t" r="r" b="b"/>
            <a:pathLst>
              <a:path w="1466811" h="320388">
                <a:moveTo>
                  <a:pt x="0" y="0"/>
                </a:moveTo>
                <a:lnTo>
                  <a:pt x="1466811" y="0"/>
                </a:lnTo>
                <a:lnTo>
                  <a:pt x="1466811" y="320388"/>
                </a:lnTo>
                <a:lnTo>
                  <a:pt x="0" y="320388"/>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3" name="Freeform 93"/>
          <p:cNvSpPr/>
          <p:nvPr/>
        </p:nvSpPr>
        <p:spPr>
          <a:xfrm>
            <a:off x="13790137" y="7073122"/>
            <a:ext cx="1466811" cy="320388"/>
          </a:xfrm>
          <a:custGeom>
            <a:avLst/>
            <a:gdLst/>
            <a:ahLst/>
            <a:cxnLst/>
            <a:rect l="l" t="t" r="r" b="b"/>
            <a:pathLst>
              <a:path w="1466811" h="320388">
                <a:moveTo>
                  <a:pt x="0" y="0"/>
                </a:moveTo>
                <a:lnTo>
                  <a:pt x="1466811" y="0"/>
                </a:lnTo>
                <a:lnTo>
                  <a:pt x="1466811" y="320387"/>
                </a:lnTo>
                <a:lnTo>
                  <a:pt x="0" y="320387"/>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04" name="TextBox 104"/>
          <p:cNvSpPr txBox="1"/>
          <p:nvPr/>
        </p:nvSpPr>
        <p:spPr>
          <a:xfrm>
            <a:off x="3734959" y="3548793"/>
            <a:ext cx="10546136" cy="2495550"/>
          </a:xfrm>
          <a:prstGeom prst="rect">
            <a:avLst/>
          </a:prstGeom>
        </p:spPr>
        <p:txBody>
          <a:bodyPr lIns="0" tIns="0" rIns="0" bIns="0" rtlCol="0" anchor="t">
            <a:spAutoFit/>
          </a:bodyPr>
          <a:lstStyle/>
          <a:p>
            <a:pPr marL="0" lvl="0" indent="0" algn="ctr">
              <a:lnSpc>
                <a:spcPts val="19514"/>
              </a:lnSpc>
              <a:spcBef>
                <a:spcPct val="0"/>
              </a:spcBef>
            </a:pPr>
            <a:r>
              <a:rPr lang="en-US" sz="16262">
                <a:solidFill>
                  <a:srgbClr val="402E27"/>
                </a:solidFill>
                <a:latin typeface="More Sugar"/>
                <a:ea typeface="More Sugar"/>
                <a:cs typeface="More Sugar"/>
                <a:sym typeface="More Sugar"/>
              </a:rPr>
              <a:t>Thank You</a:t>
            </a:r>
          </a:p>
        </p:txBody>
      </p:sp>
      <p:sp>
        <p:nvSpPr>
          <p:cNvPr id="105" name="TextBox 105"/>
          <p:cNvSpPr txBox="1"/>
          <p:nvPr/>
        </p:nvSpPr>
        <p:spPr>
          <a:xfrm>
            <a:off x="3755401" y="3603087"/>
            <a:ext cx="10525694" cy="2476500"/>
          </a:xfrm>
          <a:prstGeom prst="rect">
            <a:avLst/>
          </a:prstGeom>
        </p:spPr>
        <p:txBody>
          <a:bodyPr lIns="0" tIns="0" rIns="0" bIns="0" rtlCol="0" anchor="t">
            <a:spAutoFit/>
          </a:bodyPr>
          <a:lstStyle/>
          <a:p>
            <a:pPr marL="0" lvl="0" indent="0" algn="ctr">
              <a:lnSpc>
                <a:spcPts val="19477"/>
              </a:lnSpc>
              <a:spcBef>
                <a:spcPct val="0"/>
              </a:spcBef>
            </a:pPr>
            <a:r>
              <a:rPr lang="en-US" sz="16230">
                <a:solidFill>
                  <a:srgbClr val="AD813E"/>
                </a:solidFill>
                <a:latin typeface="More Sugar"/>
                <a:ea typeface="More Sugar"/>
                <a:cs typeface="More Sugar"/>
                <a:sym typeface="More Sugar"/>
              </a:rPr>
              <a:t>Thank You</a:t>
            </a:r>
          </a:p>
        </p:txBody>
      </p:sp>
      <p:sp>
        <p:nvSpPr>
          <p:cNvPr id="106" name="Freeform 106"/>
          <p:cNvSpPr/>
          <p:nvPr/>
        </p:nvSpPr>
        <p:spPr>
          <a:xfrm>
            <a:off x="9673683" y="2149984"/>
            <a:ext cx="1466811" cy="320388"/>
          </a:xfrm>
          <a:custGeom>
            <a:avLst/>
            <a:gdLst/>
            <a:ahLst/>
            <a:cxnLst/>
            <a:rect l="l" t="t" r="r" b="b"/>
            <a:pathLst>
              <a:path w="1466811" h="320388">
                <a:moveTo>
                  <a:pt x="0" y="0"/>
                </a:moveTo>
                <a:lnTo>
                  <a:pt x="1466811" y="0"/>
                </a:lnTo>
                <a:lnTo>
                  <a:pt x="1466811" y="320388"/>
                </a:lnTo>
                <a:lnTo>
                  <a:pt x="0" y="320388"/>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107" name="Freeform 107"/>
          <p:cNvSpPr/>
          <p:nvPr/>
        </p:nvSpPr>
        <p:spPr>
          <a:xfrm>
            <a:off x="6042537" y="8083331"/>
            <a:ext cx="1466811" cy="320388"/>
          </a:xfrm>
          <a:custGeom>
            <a:avLst/>
            <a:gdLst/>
            <a:ahLst/>
            <a:cxnLst/>
            <a:rect l="l" t="t" r="r" b="b"/>
            <a:pathLst>
              <a:path w="1466811" h="320388">
                <a:moveTo>
                  <a:pt x="0" y="0"/>
                </a:moveTo>
                <a:lnTo>
                  <a:pt x="1466811" y="0"/>
                </a:lnTo>
                <a:lnTo>
                  <a:pt x="1466811" y="320387"/>
                </a:lnTo>
                <a:lnTo>
                  <a:pt x="0" y="320387"/>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grpSp>
        <p:nvGrpSpPr>
          <p:cNvPr id="108" name="Group 108"/>
          <p:cNvGrpSpPr/>
          <p:nvPr/>
        </p:nvGrpSpPr>
        <p:grpSpPr>
          <a:xfrm>
            <a:off x="6042537" y="6057666"/>
            <a:ext cx="5971862" cy="889089"/>
            <a:chOff x="0" y="0"/>
            <a:chExt cx="1572836" cy="234163"/>
          </a:xfrm>
        </p:grpSpPr>
        <p:sp>
          <p:nvSpPr>
            <p:cNvPr id="109" name="Freeform 109"/>
            <p:cNvSpPr/>
            <p:nvPr/>
          </p:nvSpPr>
          <p:spPr>
            <a:xfrm>
              <a:off x="0" y="0"/>
              <a:ext cx="1572836" cy="234163"/>
            </a:xfrm>
            <a:custGeom>
              <a:avLst/>
              <a:gdLst/>
              <a:ahLst/>
              <a:cxnLst/>
              <a:rect l="l" t="t" r="r" b="b"/>
              <a:pathLst>
                <a:path w="1572836" h="234163">
                  <a:moveTo>
                    <a:pt x="117082" y="0"/>
                  </a:moveTo>
                  <a:lnTo>
                    <a:pt x="1455754" y="0"/>
                  </a:lnTo>
                  <a:cubicBezTo>
                    <a:pt x="1520417" y="0"/>
                    <a:pt x="1572836" y="52419"/>
                    <a:pt x="1572836" y="117082"/>
                  </a:cubicBezTo>
                  <a:lnTo>
                    <a:pt x="1572836" y="117082"/>
                  </a:lnTo>
                  <a:cubicBezTo>
                    <a:pt x="1572836" y="148134"/>
                    <a:pt x="1560501" y="177914"/>
                    <a:pt x="1538544" y="199871"/>
                  </a:cubicBezTo>
                  <a:cubicBezTo>
                    <a:pt x="1516587" y="221828"/>
                    <a:pt x="1486806" y="234163"/>
                    <a:pt x="1455754" y="234163"/>
                  </a:cubicBezTo>
                  <a:lnTo>
                    <a:pt x="117082" y="234163"/>
                  </a:lnTo>
                  <a:cubicBezTo>
                    <a:pt x="86030" y="234163"/>
                    <a:pt x="56250" y="221828"/>
                    <a:pt x="34292" y="199871"/>
                  </a:cubicBezTo>
                  <a:cubicBezTo>
                    <a:pt x="12335" y="177914"/>
                    <a:pt x="0" y="148134"/>
                    <a:pt x="0" y="117082"/>
                  </a:cubicBezTo>
                  <a:lnTo>
                    <a:pt x="0" y="117082"/>
                  </a:lnTo>
                  <a:cubicBezTo>
                    <a:pt x="0" y="86030"/>
                    <a:pt x="12335" y="56250"/>
                    <a:pt x="34292" y="34292"/>
                  </a:cubicBezTo>
                  <a:cubicBezTo>
                    <a:pt x="56250" y="12335"/>
                    <a:pt x="86030" y="0"/>
                    <a:pt x="117082" y="0"/>
                  </a:cubicBezTo>
                  <a:close/>
                </a:path>
              </a:pathLst>
            </a:custGeom>
            <a:solidFill>
              <a:srgbClr val="000000">
                <a:alpha val="0"/>
              </a:srgbClr>
            </a:solidFill>
            <a:ln w="47625" cap="rnd">
              <a:solidFill>
                <a:srgbClr val="E76262"/>
              </a:solidFill>
              <a:prstDash val="lgDash"/>
              <a:round/>
            </a:ln>
          </p:spPr>
        </p:sp>
        <p:sp>
          <p:nvSpPr>
            <p:cNvPr id="110" name="TextBox 110"/>
            <p:cNvSpPr txBox="1"/>
            <p:nvPr/>
          </p:nvSpPr>
          <p:spPr>
            <a:xfrm>
              <a:off x="0" y="-28575"/>
              <a:ext cx="1572836" cy="262738"/>
            </a:xfrm>
            <a:prstGeom prst="rect">
              <a:avLst/>
            </a:prstGeom>
          </p:spPr>
          <p:txBody>
            <a:bodyPr lIns="50800" tIns="50800" rIns="50800" bIns="50800" rtlCol="0" anchor="ctr"/>
            <a:lstStyle/>
            <a:p>
              <a:pPr algn="ctr">
                <a:lnSpc>
                  <a:spcPts val="2659"/>
                </a:lnSpc>
              </a:pPr>
              <a:endParaRPr/>
            </a:p>
          </p:txBody>
        </p:sp>
      </p:grpSp>
      <p:sp>
        <p:nvSpPr>
          <p:cNvPr id="111" name="TextBox 111"/>
          <p:cNvSpPr txBox="1"/>
          <p:nvPr/>
        </p:nvSpPr>
        <p:spPr>
          <a:xfrm>
            <a:off x="6287665" y="6160239"/>
            <a:ext cx="5436645" cy="582984"/>
          </a:xfrm>
          <a:prstGeom prst="rect">
            <a:avLst/>
          </a:prstGeom>
        </p:spPr>
        <p:txBody>
          <a:bodyPr lIns="0" tIns="0" rIns="0" bIns="0" rtlCol="0" anchor="t">
            <a:spAutoFit/>
          </a:bodyPr>
          <a:lstStyle/>
          <a:p>
            <a:pPr marL="0" lvl="0" indent="0" algn="ctr">
              <a:lnSpc>
                <a:spcPts val="4800"/>
              </a:lnSpc>
              <a:spcBef>
                <a:spcPct val="0"/>
              </a:spcBef>
            </a:pPr>
            <a:r>
              <a:rPr lang="en-US" sz="3200">
                <a:solidFill>
                  <a:srgbClr val="503D36"/>
                </a:solidFill>
                <a:latin typeface="Sniglet"/>
                <a:ea typeface="Sniglet"/>
                <a:cs typeface="Sniglet"/>
                <a:sym typeface="Sniglet"/>
              </a:rPr>
              <a:t>By Group 5</a:t>
            </a:r>
          </a:p>
        </p:txBody>
      </p:sp>
      <p:sp>
        <p:nvSpPr>
          <p:cNvPr id="112" name="Freeform 112"/>
          <p:cNvSpPr/>
          <p:nvPr/>
        </p:nvSpPr>
        <p:spPr>
          <a:xfrm rot="813216">
            <a:off x="14186783" y="2566351"/>
            <a:ext cx="1111914" cy="1135417"/>
          </a:xfrm>
          <a:custGeom>
            <a:avLst/>
            <a:gdLst/>
            <a:ahLst/>
            <a:cxnLst/>
            <a:rect l="l" t="t" r="r" b="b"/>
            <a:pathLst>
              <a:path w="1111914" h="1135417">
                <a:moveTo>
                  <a:pt x="0" y="0"/>
                </a:moveTo>
                <a:lnTo>
                  <a:pt x="1111913" y="0"/>
                </a:lnTo>
                <a:lnTo>
                  <a:pt x="1111913" y="1135417"/>
                </a:lnTo>
                <a:lnTo>
                  <a:pt x="0" y="1135417"/>
                </a:lnTo>
                <a:lnTo>
                  <a:pt x="0" y="0"/>
                </a:lnTo>
                <a:close/>
              </a:path>
            </a:pathLst>
          </a:custGeom>
          <a:blipFill>
            <a:blip r:embed="rId6">
              <a:extLst>
                <a:ext uri="{96DAC541-7B7A-43D3-8B79-37D633B846F1}">
                  <asvg:svgBlip xmlns="" xmlns:asvg="http://schemas.microsoft.com/office/drawing/2016/SVG/main" r:embed="rId7"/>
                </a:ext>
              </a:extLst>
            </a:blip>
            <a:stretch>
              <a:fillRect l="-81621" t="-33490" b="-64134"/>
            </a:stretch>
          </a:blipFill>
        </p:spPr>
      </p:sp>
      <p:sp>
        <p:nvSpPr>
          <p:cNvPr id="113" name="Freeform 113"/>
          <p:cNvSpPr/>
          <p:nvPr/>
        </p:nvSpPr>
        <p:spPr>
          <a:xfrm rot="-1135901">
            <a:off x="2951332" y="6255516"/>
            <a:ext cx="1236269" cy="1262401"/>
          </a:xfrm>
          <a:custGeom>
            <a:avLst/>
            <a:gdLst/>
            <a:ahLst/>
            <a:cxnLst/>
            <a:rect l="l" t="t" r="r" b="b"/>
            <a:pathLst>
              <a:path w="1236269" h="1262401">
                <a:moveTo>
                  <a:pt x="0" y="0"/>
                </a:moveTo>
                <a:lnTo>
                  <a:pt x="1236269" y="0"/>
                </a:lnTo>
                <a:lnTo>
                  <a:pt x="1236269" y="1262401"/>
                </a:lnTo>
                <a:lnTo>
                  <a:pt x="0" y="1262401"/>
                </a:lnTo>
                <a:lnTo>
                  <a:pt x="0" y="0"/>
                </a:lnTo>
                <a:close/>
              </a:path>
            </a:pathLst>
          </a:custGeom>
          <a:blipFill>
            <a:blip r:embed="rId6">
              <a:extLst>
                <a:ext uri="{96DAC541-7B7A-43D3-8B79-37D633B846F1}">
                  <asvg:svgBlip xmlns="" xmlns:asvg="http://schemas.microsoft.com/office/drawing/2016/SVG/main" r:embed="rId7"/>
                </a:ext>
              </a:extLst>
            </a:blip>
            <a:stretch>
              <a:fillRect r="-77073" b="-92675"/>
            </a:stretch>
          </a:blipFill>
        </p:spPr>
      </p:sp>
      <p:sp>
        <p:nvSpPr>
          <p:cNvPr id="114" name="Freeform 114"/>
          <p:cNvSpPr/>
          <p:nvPr/>
        </p:nvSpPr>
        <p:spPr>
          <a:xfrm rot="813216">
            <a:off x="3671595" y="6571533"/>
            <a:ext cx="965941" cy="986359"/>
          </a:xfrm>
          <a:custGeom>
            <a:avLst/>
            <a:gdLst/>
            <a:ahLst/>
            <a:cxnLst/>
            <a:rect l="l" t="t" r="r" b="b"/>
            <a:pathLst>
              <a:path w="965941" h="986359">
                <a:moveTo>
                  <a:pt x="0" y="0"/>
                </a:moveTo>
                <a:lnTo>
                  <a:pt x="965941" y="0"/>
                </a:lnTo>
                <a:lnTo>
                  <a:pt x="965941" y="986359"/>
                </a:lnTo>
                <a:lnTo>
                  <a:pt x="0" y="986359"/>
                </a:lnTo>
                <a:lnTo>
                  <a:pt x="0" y="0"/>
                </a:lnTo>
                <a:close/>
              </a:path>
            </a:pathLst>
          </a:custGeom>
          <a:blipFill>
            <a:blip r:embed="rId6">
              <a:extLst>
                <a:ext uri="{96DAC541-7B7A-43D3-8B79-37D633B846F1}">
                  <asvg:svgBlip xmlns="" xmlns:asvg="http://schemas.microsoft.com/office/drawing/2016/SVG/main" r:embed="rId7"/>
                </a:ext>
              </a:extLst>
            </a:blip>
            <a:stretch>
              <a:fillRect l="-81621" t="-33490" b="-64134"/>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3904500"/>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5190915"/>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6477329"/>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164201" y="7763743"/>
            <a:ext cx="2279617" cy="1191585"/>
            <a:chOff x="0" y="0"/>
            <a:chExt cx="3039489" cy="1588780"/>
          </a:xfrm>
        </p:grpSpPr>
        <p:grpSp>
          <p:nvGrpSpPr>
            <p:cNvPr id="26" name="Group 26"/>
            <p:cNvGrpSpPr/>
            <p:nvPr/>
          </p:nvGrpSpPr>
          <p:grpSpPr>
            <a:xfrm>
              <a:off x="0" y="0"/>
              <a:ext cx="3039489" cy="1588780"/>
              <a:chOff x="0" y="0"/>
              <a:chExt cx="620810" cy="324506"/>
            </a:xfrm>
          </p:grpSpPr>
          <p:sp>
            <p:nvSpPr>
              <p:cNvPr id="27" name="Freeform 2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8" name="TextBox 2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234950" y="117213"/>
              <a:ext cx="1688828" cy="1354354"/>
              <a:chOff x="0" y="0"/>
              <a:chExt cx="344940" cy="276625"/>
            </a:xfrm>
          </p:grpSpPr>
          <p:sp>
            <p:nvSpPr>
              <p:cNvPr id="30" name="Freeform 3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31" name="TextBox 3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1331671"/>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743240"/>
            <a:ext cx="15613811" cy="8800520"/>
            <a:chOff x="0" y="0"/>
            <a:chExt cx="4112279" cy="2317832"/>
          </a:xfrm>
        </p:grpSpPr>
        <p:sp>
          <p:nvSpPr>
            <p:cNvPr id="52" name="Freeform 52"/>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1028700"/>
            <a:ext cx="14956138" cy="8229600"/>
            <a:chOff x="0" y="0"/>
            <a:chExt cx="3939065" cy="2167467"/>
          </a:xfrm>
        </p:grpSpPr>
        <p:sp>
          <p:nvSpPr>
            <p:cNvPr id="55" name="Freeform 55"/>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56" name="TextBox 56"/>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564542" y="2618086"/>
            <a:ext cx="2186870" cy="1191585"/>
            <a:chOff x="0" y="0"/>
            <a:chExt cx="2915827" cy="1588780"/>
          </a:xfrm>
        </p:grpSpPr>
        <p:grpSp>
          <p:nvGrpSpPr>
            <p:cNvPr id="58" name="Group 58"/>
            <p:cNvGrpSpPr/>
            <p:nvPr/>
          </p:nvGrpSpPr>
          <p:grpSpPr>
            <a:xfrm>
              <a:off x="0" y="0"/>
              <a:ext cx="2915827" cy="1588780"/>
              <a:chOff x="0" y="0"/>
              <a:chExt cx="595553" cy="324506"/>
            </a:xfrm>
          </p:grpSpPr>
          <p:sp>
            <p:nvSpPr>
              <p:cNvPr id="59" name="Freeform 59"/>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60" name="TextBox 60"/>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61" name="Group 61"/>
            <p:cNvGrpSpPr/>
            <p:nvPr/>
          </p:nvGrpSpPr>
          <p:grpSpPr>
            <a:xfrm>
              <a:off x="135707" y="117213"/>
              <a:ext cx="2664410" cy="1354354"/>
              <a:chOff x="0" y="0"/>
              <a:chExt cx="544201" cy="276625"/>
            </a:xfrm>
          </p:grpSpPr>
          <p:sp>
            <p:nvSpPr>
              <p:cNvPr id="62" name="Freeform 62"/>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63" name="TextBox 63"/>
              <p:cNvSpPr txBox="1"/>
              <p:nvPr/>
            </p:nvSpPr>
            <p:spPr>
              <a:xfrm>
                <a:off x="0" y="-66675"/>
                <a:ext cx="544201" cy="343300"/>
              </a:xfrm>
              <a:prstGeom prst="rect">
                <a:avLst/>
              </a:prstGeom>
            </p:spPr>
            <p:txBody>
              <a:bodyPr lIns="51986" tIns="51986" rIns="51986" bIns="51986" rtlCol="0" anchor="ctr"/>
              <a:lstStyle/>
              <a:p>
                <a:pPr algn="ctr">
                  <a:lnSpc>
                    <a:spcPts val="4200"/>
                  </a:lnSpc>
                </a:pPr>
                <a:endParaRPr/>
              </a:p>
            </p:txBody>
          </p:sp>
        </p:gr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1" name="Freeform 91"/>
          <p:cNvSpPr/>
          <p:nvPr/>
        </p:nvSpPr>
        <p:spPr>
          <a:xfrm flipH="1">
            <a:off x="13473674" y="1585615"/>
            <a:ext cx="1850472" cy="1769514"/>
          </a:xfrm>
          <a:custGeom>
            <a:avLst/>
            <a:gdLst/>
            <a:ahLst/>
            <a:cxnLst/>
            <a:rect l="l" t="t" r="r" b="b"/>
            <a:pathLst>
              <a:path w="1850472" h="1769514">
                <a:moveTo>
                  <a:pt x="1850473" y="0"/>
                </a:moveTo>
                <a:lnTo>
                  <a:pt x="0" y="0"/>
                </a:lnTo>
                <a:lnTo>
                  <a:pt x="0" y="1769514"/>
                </a:lnTo>
                <a:lnTo>
                  <a:pt x="1850473" y="1769514"/>
                </a:lnTo>
                <a:lnTo>
                  <a:pt x="1850473" y="0"/>
                </a:lnTo>
                <a:close/>
              </a:path>
            </a:pathLst>
          </a:custGeom>
          <a:blipFill>
            <a:blip r:embed="rId6"/>
            <a:stretch>
              <a:fillRect/>
            </a:stretch>
          </a:blipFill>
        </p:spPr>
      </p:sp>
      <p:sp>
        <p:nvSpPr>
          <p:cNvPr id="92" name="Freeform 92"/>
          <p:cNvSpPr/>
          <p:nvPr/>
        </p:nvSpPr>
        <p:spPr>
          <a:xfrm>
            <a:off x="2617312" y="2370900"/>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7">
              <a:extLst>
                <a:ext uri="{96DAC541-7B7A-43D3-8B79-37D633B846F1}">
                  <asvg:svgBlip xmlns="" xmlns:asvg="http://schemas.microsoft.com/office/drawing/2016/SVG/main" r:embed="rId8"/>
                </a:ext>
              </a:extLst>
            </a:blip>
            <a:stretch>
              <a:fillRect t="-112263"/>
            </a:stretch>
          </a:blipFill>
        </p:spPr>
      </p:sp>
      <p:sp>
        <p:nvSpPr>
          <p:cNvPr id="93" name="Freeform 93"/>
          <p:cNvSpPr/>
          <p:nvPr/>
        </p:nvSpPr>
        <p:spPr>
          <a:xfrm rot="-2035095">
            <a:off x="2333785" y="7841177"/>
            <a:ext cx="1040683" cy="900405"/>
          </a:xfrm>
          <a:custGeom>
            <a:avLst/>
            <a:gdLst/>
            <a:ahLst/>
            <a:cxnLst/>
            <a:rect l="l" t="t" r="r" b="b"/>
            <a:pathLst>
              <a:path w="1040683" h="900405">
                <a:moveTo>
                  <a:pt x="0" y="0"/>
                </a:moveTo>
                <a:lnTo>
                  <a:pt x="1040683" y="0"/>
                </a:lnTo>
                <a:lnTo>
                  <a:pt x="1040683" y="900405"/>
                </a:lnTo>
                <a:lnTo>
                  <a:pt x="0" y="900405"/>
                </a:lnTo>
                <a:lnTo>
                  <a:pt x="0" y="0"/>
                </a:lnTo>
                <a:close/>
              </a:path>
            </a:pathLst>
          </a:custGeom>
          <a:blipFill>
            <a:blip r:embed="rId9">
              <a:extLst>
                <a:ext uri="{96DAC541-7B7A-43D3-8B79-37D633B846F1}">
                  <asvg:svgBlip xmlns="" xmlns:asvg="http://schemas.microsoft.com/office/drawing/2016/SVG/main" r:embed="rId10"/>
                </a:ext>
              </a:extLst>
            </a:blip>
            <a:stretch>
              <a:fillRect r="-58022" b="-75336"/>
            </a:stretch>
          </a:blipFill>
        </p:spPr>
      </p:sp>
      <p:grpSp>
        <p:nvGrpSpPr>
          <p:cNvPr id="94" name="Group 94"/>
          <p:cNvGrpSpPr/>
          <p:nvPr/>
        </p:nvGrpSpPr>
        <p:grpSpPr>
          <a:xfrm>
            <a:off x="2488582" y="3357897"/>
            <a:ext cx="6718862" cy="3028313"/>
            <a:chOff x="0" y="0"/>
            <a:chExt cx="8958482" cy="4037750"/>
          </a:xfrm>
        </p:grpSpPr>
        <p:grpSp>
          <p:nvGrpSpPr>
            <p:cNvPr id="95" name="Group 95"/>
            <p:cNvGrpSpPr/>
            <p:nvPr/>
          </p:nvGrpSpPr>
          <p:grpSpPr>
            <a:xfrm>
              <a:off x="1056771" y="571392"/>
              <a:ext cx="7544625" cy="2783067"/>
              <a:chOff x="0" y="0"/>
              <a:chExt cx="1594297" cy="588105"/>
            </a:xfrm>
          </p:grpSpPr>
          <p:sp>
            <p:nvSpPr>
              <p:cNvPr id="96" name="Freeform 96"/>
              <p:cNvSpPr/>
              <p:nvPr/>
            </p:nvSpPr>
            <p:spPr>
              <a:xfrm>
                <a:off x="0" y="0"/>
                <a:ext cx="1594297" cy="588105"/>
              </a:xfrm>
              <a:custGeom>
                <a:avLst/>
                <a:gdLst/>
                <a:ahLst/>
                <a:cxnLst/>
                <a:rect l="l" t="t" r="r" b="b"/>
                <a:pathLst>
                  <a:path w="1594297" h="588105">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id="97" name="TextBox 97"/>
              <p:cNvSpPr txBox="1"/>
              <p:nvPr/>
            </p:nvSpPr>
            <p:spPr>
              <a:xfrm>
                <a:off x="0" y="-76200"/>
                <a:ext cx="1594297" cy="664305"/>
              </a:xfrm>
              <a:prstGeom prst="rect">
                <a:avLst/>
              </a:prstGeom>
            </p:spPr>
            <p:txBody>
              <a:bodyPr lIns="47486" tIns="47486" rIns="47486" bIns="47486" rtlCol="0" anchor="ctr"/>
              <a:lstStyle/>
              <a:p>
                <a:pPr algn="ctr">
                  <a:lnSpc>
                    <a:spcPts val="6160"/>
                  </a:lnSpc>
                </a:pPr>
                <a:endParaRPr/>
              </a:p>
            </p:txBody>
          </p:sp>
        </p:grpSp>
        <p:grpSp>
          <p:nvGrpSpPr>
            <p:cNvPr id="98" name="Group 98"/>
            <p:cNvGrpSpPr/>
            <p:nvPr/>
          </p:nvGrpSpPr>
          <p:grpSpPr>
            <a:xfrm>
              <a:off x="0" y="0"/>
              <a:ext cx="1962926" cy="1962926"/>
              <a:chOff x="0" y="0"/>
              <a:chExt cx="812800" cy="812800"/>
            </a:xfrm>
          </p:grpSpPr>
          <p:sp>
            <p:nvSpPr>
              <p:cNvPr id="99" name="Freeform 9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00" name="TextBox 100"/>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a:solidFill>
                      <a:srgbClr val="503D36"/>
                    </a:solidFill>
                    <a:latin typeface="Sniglet"/>
                    <a:ea typeface="Sniglet"/>
                    <a:cs typeface="Sniglet"/>
                    <a:sym typeface="Sniglet"/>
                  </a:rPr>
                  <a:t>01</a:t>
                </a:r>
              </a:p>
            </p:txBody>
          </p:sp>
        </p:grpSp>
        <p:sp>
          <p:nvSpPr>
            <p:cNvPr id="101" name="Freeform 101"/>
            <p:cNvSpPr/>
            <p:nvPr/>
          </p:nvSpPr>
          <p:spPr>
            <a:xfrm rot="-3955797" flipH="1" flipV="1">
              <a:off x="7584738" y="2767933"/>
              <a:ext cx="1349060" cy="928988"/>
            </a:xfrm>
            <a:custGeom>
              <a:avLst/>
              <a:gdLst/>
              <a:ahLst/>
              <a:cxnLst/>
              <a:rect l="l" t="t" r="r" b="b"/>
              <a:pathLst>
                <a:path w="1349060" h="928988">
                  <a:moveTo>
                    <a:pt x="1349060" y="928988"/>
                  </a:moveTo>
                  <a:lnTo>
                    <a:pt x="0" y="928988"/>
                  </a:lnTo>
                  <a:lnTo>
                    <a:pt x="0" y="0"/>
                  </a:lnTo>
                  <a:lnTo>
                    <a:pt x="1349060" y="0"/>
                  </a:lnTo>
                  <a:lnTo>
                    <a:pt x="1349060" y="928988"/>
                  </a:lnTo>
                  <a:close/>
                </a:path>
              </a:pathLst>
            </a:custGeom>
            <a:blipFill>
              <a:blip r:embed="rId11"/>
              <a:stretch>
                <a:fillRect t="-62571" r="-193516" b="-197067"/>
              </a:stretch>
            </a:blipFill>
          </p:spPr>
        </p:sp>
        <p:sp>
          <p:nvSpPr>
            <p:cNvPr id="102" name="TextBox 102"/>
            <p:cNvSpPr txBox="1"/>
            <p:nvPr/>
          </p:nvSpPr>
          <p:spPr>
            <a:xfrm>
              <a:off x="1767201" y="1166641"/>
              <a:ext cx="6227566" cy="1479618"/>
            </a:xfrm>
            <a:prstGeom prst="rect">
              <a:avLst/>
            </a:prstGeom>
          </p:spPr>
          <p:txBody>
            <a:bodyPr lIns="0" tIns="0" rIns="0" bIns="0" rtlCol="0" anchor="t">
              <a:spAutoFit/>
            </a:bodyPr>
            <a:lstStyle/>
            <a:p>
              <a:pPr marL="0" lvl="0" indent="0" algn="ctr">
                <a:lnSpc>
                  <a:spcPts val="4591"/>
                </a:lnSpc>
                <a:spcBef>
                  <a:spcPct val="0"/>
                </a:spcBef>
              </a:pPr>
              <a:r>
                <a:rPr lang="en-US" sz="3061">
                  <a:solidFill>
                    <a:srgbClr val="503D36"/>
                  </a:solidFill>
                  <a:latin typeface="Sniglet"/>
                  <a:ea typeface="Sniglet"/>
                  <a:cs typeface="Sniglet"/>
                  <a:sym typeface="Sniglet"/>
                </a:rPr>
                <a:t>Tổng quan về phân tích cụm dữ liệu</a:t>
              </a:r>
            </a:p>
          </p:txBody>
        </p:sp>
      </p:grpSp>
      <p:grpSp>
        <p:nvGrpSpPr>
          <p:cNvPr id="103" name="Group 103"/>
          <p:cNvGrpSpPr/>
          <p:nvPr/>
        </p:nvGrpSpPr>
        <p:grpSpPr>
          <a:xfrm>
            <a:off x="594866" y="1690137"/>
            <a:ext cx="1232729" cy="7134324"/>
            <a:chOff x="0" y="0"/>
            <a:chExt cx="1643639" cy="9512432"/>
          </a:xfrm>
        </p:grpSpPr>
        <p:sp>
          <p:nvSpPr>
            <p:cNvPr id="104" name="TextBox 104"/>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0" name="TextBox 110"/>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1" name="TextBox 111"/>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2" name="TextBox 112"/>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13" name="Group 113"/>
          <p:cNvGrpSpPr/>
          <p:nvPr/>
        </p:nvGrpSpPr>
        <p:grpSpPr>
          <a:xfrm>
            <a:off x="9055540" y="3355129"/>
            <a:ext cx="6768670" cy="2948230"/>
            <a:chOff x="0" y="0"/>
            <a:chExt cx="9024894" cy="3930973"/>
          </a:xfrm>
        </p:grpSpPr>
        <p:grpSp>
          <p:nvGrpSpPr>
            <p:cNvPr id="114" name="Group 114"/>
            <p:cNvGrpSpPr/>
            <p:nvPr/>
          </p:nvGrpSpPr>
          <p:grpSpPr>
            <a:xfrm>
              <a:off x="1056771" y="571392"/>
              <a:ext cx="7544625" cy="2783067"/>
              <a:chOff x="0" y="0"/>
              <a:chExt cx="1594297" cy="588105"/>
            </a:xfrm>
          </p:grpSpPr>
          <p:sp>
            <p:nvSpPr>
              <p:cNvPr id="115" name="Freeform 115"/>
              <p:cNvSpPr/>
              <p:nvPr/>
            </p:nvSpPr>
            <p:spPr>
              <a:xfrm>
                <a:off x="0" y="0"/>
                <a:ext cx="1594297" cy="588105"/>
              </a:xfrm>
              <a:custGeom>
                <a:avLst/>
                <a:gdLst/>
                <a:ahLst/>
                <a:cxnLst/>
                <a:rect l="l" t="t" r="r" b="b"/>
                <a:pathLst>
                  <a:path w="1594297" h="588105">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id="116" name="TextBox 116"/>
              <p:cNvSpPr txBox="1"/>
              <p:nvPr/>
            </p:nvSpPr>
            <p:spPr>
              <a:xfrm>
                <a:off x="0" y="-76200"/>
                <a:ext cx="1594297" cy="664305"/>
              </a:xfrm>
              <a:prstGeom prst="rect">
                <a:avLst/>
              </a:prstGeom>
            </p:spPr>
            <p:txBody>
              <a:bodyPr lIns="47486" tIns="47486" rIns="47486" bIns="47486" rtlCol="0" anchor="ctr"/>
              <a:lstStyle/>
              <a:p>
                <a:pPr algn="ctr">
                  <a:lnSpc>
                    <a:spcPts val="6160"/>
                  </a:lnSpc>
                </a:pPr>
                <a:endParaRPr/>
              </a:p>
            </p:txBody>
          </p:sp>
        </p:grpSp>
        <p:grpSp>
          <p:nvGrpSpPr>
            <p:cNvPr id="117" name="Group 117"/>
            <p:cNvGrpSpPr/>
            <p:nvPr/>
          </p:nvGrpSpPr>
          <p:grpSpPr>
            <a:xfrm>
              <a:off x="0" y="0"/>
              <a:ext cx="1962926" cy="1962926"/>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19" name="TextBox 119"/>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a:solidFill>
                      <a:srgbClr val="503D36"/>
                    </a:solidFill>
                    <a:latin typeface="Sniglet"/>
                    <a:ea typeface="Sniglet"/>
                    <a:cs typeface="Sniglet"/>
                    <a:sym typeface="Sniglet"/>
                  </a:rPr>
                  <a:t>02</a:t>
                </a:r>
              </a:p>
            </p:txBody>
          </p:sp>
        </p:grpSp>
        <p:sp>
          <p:nvSpPr>
            <p:cNvPr id="120" name="Freeform 120"/>
            <p:cNvSpPr/>
            <p:nvPr/>
          </p:nvSpPr>
          <p:spPr>
            <a:xfrm rot="-3955797" flipH="1" flipV="1">
              <a:off x="7651150" y="2661156"/>
              <a:ext cx="1349060" cy="928988"/>
            </a:xfrm>
            <a:custGeom>
              <a:avLst/>
              <a:gdLst/>
              <a:ahLst/>
              <a:cxnLst/>
              <a:rect l="l" t="t" r="r" b="b"/>
              <a:pathLst>
                <a:path w="1349060" h="928988">
                  <a:moveTo>
                    <a:pt x="1349059" y="928988"/>
                  </a:moveTo>
                  <a:lnTo>
                    <a:pt x="0" y="928988"/>
                  </a:lnTo>
                  <a:lnTo>
                    <a:pt x="0" y="0"/>
                  </a:lnTo>
                  <a:lnTo>
                    <a:pt x="1349059" y="0"/>
                  </a:lnTo>
                  <a:lnTo>
                    <a:pt x="1349059" y="928988"/>
                  </a:lnTo>
                  <a:close/>
                </a:path>
              </a:pathLst>
            </a:custGeom>
            <a:blipFill>
              <a:blip r:embed="rId11"/>
              <a:stretch>
                <a:fillRect t="-62571" r="-193516" b="-197067"/>
              </a:stretch>
            </a:blipFill>
          </p:spPr>
        </p:sp>
        <p:sp>
          <p:nvSpPr>
            <p:cNvPr id="121" name="TextBox 121"/>
            <p:cNvSpPr txBox="1"/>
            <p:nvPr/>
          </p:nvSpPr>
          <p:spPr>
            <a:xfrm>
              <a:off x="2115326" y="881169"/>
              <a:ext cx="5594763" cy="2067467"/>
            </a:xfrm>
            <a:prstGeom prst="rect">
              <a:avLst/>
            </a:prstGeom>
          </p:spPr>
          <p:txBody>
            <a:bodyPr lIns="0" tIns="0" rIns="0" bIns="0" rtlCol="0" anchor="t">
              <a:spAutoFit/>
            </a:bodyPr>
            <a:lstStyle/>
            <a:p>
              <a:pPr algn="ctr">
                <a:lnSpc>
                  <a:spcPts val="4291"/>
                </a:lnSpc>
              </a:pPr>
              <a:r>
                <a:rPr lang="en-US" sz="2861" dirty="0" err="1">
                  <a:solidFill>
                    <a:srgbClr val="503D36"/>
                  </a:solidFill>
                  <a:latin typeface="Sniglet"/>
                  <a:ea typeface="Sniglet"/>
                  <a:cs typeface="Sniglet"/>
                  <a:sym typeface="Sniglet"/>
                </a:rPr>
                <a:t>Thuật</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toán</a:t>
              </a:r>
              <a:r>
                <a:rPr lang="en-US" sz="2861" dirty="0">
                  <a:solidFill>
                    <a:srgbClr val="503D36"/>
                  </a:solidFill>
                  <a:latin typeface="Sniglet"/>
                  <a:ea typeface="Sniglet"/>
                  <a:cs typeface="Sniglet"/>
                  <a:sym typeface="Sniglet"/>
                </a:rPr>
                <a:t> K-</a:t>
              </a:r>
              <a:r>
                <a:rPr lang="en-US" sz="2861" dirty="0" err="1">
                  <a:solidFill>
                    <a:srgbClr val="503D36"/>
                  </a:solidFill>
                  <a:latin typeface="Sniglet"/>
                  <a:ea typeface="Sniglet"/>
                  <a:cs typeface="Sniglet"/>
                  <a:sym typeface="Sniglet"/>
                </a:rPr>
                <a:t>Medoids</a:t>
              </a:r>
              <a:r>
                <a:rPr lang="en-US" sz="2861" dirty="0">
                  <a:solidFill>
                    <a:srgbClr val="503D36"/>
                  </a:solidFill>
                  <a:latin typeface="Sniglet"/>
                  <a:ea typeface="Sniglet"/>
                  <a:cs typeface="Sniglet"/>
                  <a:sym typeface="Sniglet"/>
                </a:rPr>
                <a:t>:</a:t>
              </a:r>
            </a:p>
            <a:p>
              <a:pPr marL="0" lvl="0" indent="0" algn="ctr">
                <a:lnSpc>
                  <a:spcPts val="4291"/>
                </a:lnSpc>
                <a:spcBef>
                  <a:spcPct val="0"/>
                </a:spcBef>
              </a:pPr>
              <a:r>
                <a:rPr lang="en-US" sz="2861" dirty="0" err="1">
                  <a:solidFill>
                    <a:srgbClr val="503D36"/>
                  </a:solidFill>
                  <a:latin typeface="Sniglet"/>
                  <a:ea typeface="Sniglet"/>
                  <a:cs typeface="Sniglet"/>
                  <a:sym typeface="Sniglet"/>
                </a:rPr>
                <a:t>Một</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kỹ</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thuật</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dựa</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trên</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đối</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tượng</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tiêu</a:t>
              </a:r>
              <a:r>
                <a:rPr lang="en-US" sz="2861" dirty="0">
                  <a:solidFill>
                    <a:srgbClr val="503D36"/>
                  </a:solidFill>
                  <a:latin typeface="Sniglet"/>
                  <a:ea typeface="Sniglet"/>
                  <a:cs typeface="Sniglet"/>
                  <a:sym typeface="Sniglet"/>
                </a:rPr>
                <a:t> </a:t>
              </a:r>
              <a:r>
                <a:rPr lang="en-US" sz="2861" dirty="0" err="1">
                  <a:solidFill>
                    <a:srgbClr val="503D36"/>
                  </a:solidFill>
                  <a:latin typeface="Sniglet"/>
                  <a:ea typeface="Sniglet"/>
                  <a:cs typeface="Sniglet"/>
                  <a:sym typeface="Sniglet"/>
                </a:rPr>
                <a:t>chuẩn</a:t>
              </a:r>
              <a:r>
                <a:rPr lang="en-US" sz="2861" dirty="0">
                  <a:solidFill>
                    <a:srgbClr val="503D36"/>
                  </a:solidFill>
                  <a:latin typeface="Sniglet"/>
                  <a:ea typeface="Sniglet"/>
                  <a:cs typeface="Sniglet"/>
                  <a:sym typeface="Sniglet"/>
                </a:rPr>
                <a:t>.</a:t>
              </a:r>
            </a:p>
          </p:txBody>
        </p:sp>
      </p:grpSp>
      <p:grpSp>
        <p:nvGrpSpPr>
          <p:cNvPr id="122" name="Group 122"/>
          <p:cNvGrpSpPr/>
          <p:nvPr/>
        </p:nvGrpSpPr>
        <p:grpSpPr>
          <a:xfrm>
            <a:off x="5844534" y="6393566"/>
            <a:ext cx="6725819" cy="2953766"/>
            <a:chOff x="0" y="0"/>
            <a:chExt cx="8967758" cy="3938355"/>
          </a:xfrm>
        </p:grpSpPr>
        <p:grpSp>
          <p:nvGrpSpPr>
            <p:cNvPr id="123" name="Group 123"/>
            <p:cNvGrpSpPr/>
            <p:nvPr/>
          </p:nvGrpSpPr>
          <p:grpSpPr>
            <a:xfrm>
              <a:off x="1056771" y="571392"/>
              <a:ext cx="7544625" cy="2783067"/>
              <a:chOff x="0" y="0"/>
              <a:chExt cx="1594297" cy="588105"/>
            </a:xfrm>
          </p:grpSpPr>
          <p:sp>
            <p:nvSpPr>
              <p:cNvPr id="124" name="Freeform 124"/>
              <p:cNvSpPr/>
              <p:nvPr/>
            </p:nvSpPr>
            <p:spPr>
              <a:xfrm>
                <a:off x="0" y="0"/>
                <a:ext cx="1594297" cy="588105"/>
              </a:xfrm>
              <a:custGeom>
                <a:avLst/>
                <a:gdLst/>
                <a:ahLst/>
                <a:cxnLst/>
                <a:rect l="l" t="t" r="r" b="b"/>
                <a:pathLst>
                  <a:path w="1594297" h="588105">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id="125" name="TextBox 125"/>
              <p:cNvSpPr txBox="1"/>
              <p:nvPr/>
            </p:nvSpPr>
            <p:spPr>
              <a:xfrm>
                <a:off x="0" y="-76200"/>
                <a:ext cx="1594297" cy="664305"/>
              </a:xfrm>
              <a:prstGeom prst="rect">
                <a:avLst/>
              </a:prstGeom>
            </p:spPr>
            <p:txBody>
              <a:bodyPr lIns="47486" tIns="47486" rIns="47486" bIns="47486" rtlCol="0" anchor="ctr"/>
              <a:lstStyle/>
              <a:p>
                <a:pPr algn="ctr">
                  <a:lnSpc>
                    <a:spcPts val="6160"/>
                  </a:lnSpc>
                </a:pPr>
                <a:endParaRPr/>
              </a:p>
            </p:txBody>
          </p:sp>
        </p:grpSp>
        <p:grpSp>
          <p:nvGrpSpPr>
            <p:cNvPr id="126" name="Group 126"/>
            <p:cNvGrpSpPr/>
            <p:nvPr/>
          </p:nvGrpSpPr>
          <p:grpSpPr>
            <a:xfrm>
              <a:off x="0" y="0"/>
              <a:ext cx="1962926" cy="1962926"/>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28" name="TextBox 128"/>
              <p:cNvSpPr txBox="1"/>
              <p:nvPr/>
            </p:nvSpPr>
            <p:spPr>
              <a:xfrm>
                <a:off x="76200" y="-28575"/>
                <a:ext cx="660400" cy="765175"/>
              </a:xfrm>
              <a:prstGeom prst="rect">
                <a:avLst/>
              </a:prstGeom>
            </p:spPr>
            <p:txBody>
              <a:bodyPr lIns="47486" tIns="47486" rIns="47486" bIns="47486" rtlCol="0" anchor="ctr"/>
              <a:lstStyle/>
              <a:p>
                <a:pPr algn="ctr">
                  <a:lnSpc>
                    <a:spcPts val="7000"/>
                  </a:lnSpc>
                </a:pPr>
                <a:r>
                  <a:rPr lang="en-US" sz="5000" dirty="0">
                    <a:solidFill>
                      <a:srgbClr val="503D36"/>
                    </a:solidFill>
                    <a:latin typeface="Sniglet"/>
                    <a:ea typeface="Sniglet"/>
                    <a:cs typeface="Sniglet"/>
                    <a:sym typeface="Sniglet"/>
                  </a:rPr>
                  <a:t>03</a:t>
                </a:r>
              </a:p>
            </p:txBody>
          </p:sp>
        </p:grpSp>
        <p:sp>
          <p:nvSpPr>
            <p:cNvPr id="129" name="Freeform 129"/>
            <p:cNvSpPr/>
            <p:nvPr/>
          </p:nvSpPr>
          <p:spPr>
            <a:xfrm rot="-3955797" flipH="1" flipV="1">
              <a:off x="7594014" y="2668538"/>
              <a:ext cx="1349060" cy="928988"/>
            </a:xfrm>
            <a:custGeom>
              <a:avLst/>
              <a:gdLst/>
              <a:ahLst/>
              <a:cxnLst/>
              <a:rect l="l" t="t" r="r" b="b"/>
              <a:pathLst>
                <a:path w="1349060" h="928988">
                  <a:moveTo>
                    <a:pt x="1349060" y="928988"/>
                  </a:moveTo>
                  <a:lnTo>
                    <a:pt x="0" y="928988"/>
                  </a:lnTo>
                  <a:lnTo>
                    <a:pt x="0" y="0"/>
                  </a:lnTo>
                  <a:lnTo>
                    <a:pt x="1349060" y="0"/>
                  </a:lnTo>
                  <a:lnTo>
                    <a:pt x="1349060" y="928988"/>
                  </a:lnTo>
                  <a:close/>
                </a:path>
              </a:pathLst>
            </a:custGeom>
            <a:blipFill>
              <a:blip r:embed="rId11"/>
              <a:stretch>
                <a:fillRect t="-62571" r="-193516" b="-197067"/>
              </a:stretch>
            </a:blipFill>
          </p:spPr>
        </p:sp>
        <p:sp>
          <p:nvSpPr>
            <p:cNvPr id="130" name="TextBox 130"/>
            <p:cNvSpPr txBox="1"/>
            <p:nvPr/>
          </p:nvSpPr>
          <p:spPr>
            <a:xfrm>
              <a:off x="1952250" y="1227439"/>
              <a:ext cx="5594763" cy="1479618"/>
            </a:xfrm>
            <a:prstGeom prst="rect">
              <a:avLst/>
            </a:prstGeom>
          </p:spPr>
          <p:txBody>
            <a:bodyPr lIns="0" tIns="0" rIns="0" bIns="0" rtlCol="0" anchor="t">
              <a:spAutoFit/>
            </a:bodyPr>
            <a:lstStyle/>
            <a:p>
              <a:pPr algn="ctr">
                <a:lnSpc>
                  <a:spcPts val="4591"/>
                </a:lnSpc>
              </a:pPr>
              <a:r>
                <a:rPr lang="en-US" sz="3061">
                  <a:solidFill>
                    <a:srgbClr val="503D36"/>
                  </a:solidFill>
                  <a:latin typeface="Sniglet"/>
                  <a:ea typeface="Sniglet"/>
                  <a:cs typeface="Sniglet"/>
                  <a:sym typeface="Sniglet"/>
                </a:rPr>
                <a:t>Cải tiến thuật toán </a:t>
              </a:r>
            </a:p>
            <a:p>
              <a:pPr marL="0" lvl="0" indent="0" algn="ctr">
                <a:lnSpc>
                  <a:spcPts val="4591"/>
                </a:lnSpc>
                <a:spcBef>
                  <a:spcPct val="0"/>
                </a:spcBef>
              </a:pPr>
              <a:r>
                <a:rPr lang="en-US" sz="3061">
                  <a:solidFill>
                    <a:srgbClr val="503D36"/>
                  </a:solidFill>
                  <a:latin typeface="Sniglet"/>
                  <a:ea typeface="Sniglet"/>
                  <a:cs typeface="Sniglet"/>
                  <a:sym typeface="Sniglet"/>
                </a:rPr>
                <a:t>K-Medoids</a:t>
              </a:r>
            </a:p>
          </p:txBody>
        </p:sp>
      </p:grpSp>
      <p:grpSp>
        <p:nvGrpSpPr>
          <p:cNvPr id="131" name="Group 131"/>
          <p:cNvGrpSpPr/>
          <p:nvPr/>
        </p:nvGrpSpPr>
        <p:grpSpPr>
          <a:xfrm>
            <a:off x="4283089" y="1421669"/>
            <a:ext cx="8799888" cy="1311818"/>
            <a:chOff x="0" y="0"/>
            <a:chExt cx="11733184" cy="1749090"/>
          </a:xfrm>
        </p:grpSpPr>
        <p:grpSp>
          <p:nvGrpSpPr>
            <p:cNvPr id="132" name="Group 132"/>
            <p:cNvGrpSpPr/>
            <p:nvPr/>
          </p:nvGrpSpPr>
          <p:grpSpPr>
            <a:xfrm>
              <a:off x="0" y="0"/>
              <a:ext cx="11733184" cy="1749090"/>
              <a:chOff x="0" y="0"/>
              <a:chExt cx="2686494" cy="400481"/>
            </a:xfrm>
          </p:grpSpPr>
          <p:sp>
            <p:nvSpPr>
              <p:cNvPr id="133" name="Freeform 133"/>
              <p:cNvSpPr/>
              <p:nvPr/>
            </p:nvSpPr>
            <p:spPr>
              <a:xfrm>
                <a:off x="0" y="0"/>
                <a:ext cx="2686494" cy="400481"/>
              </a:xfrm>
              <a:custGeom>
                <a:avLst/>
                <a:gdLst/>
                <a:ahLst/>
                <a:cxnLst/>
                <a:rect l="l" t="t" r="r" b="b"/>
                <a:pathLst>
                  <a:path w="2686494" h="400481">
                    <a:moveTo>
                      <a:pt x="75899" y="0"/>
                    </a:moveTo>
                    <a:lnTo>
                      <a:pt x="2610595" y="0"/>
                    </a:lnTo>
                    <a:cubicBezTo>
                      <a:pt x="2652513" y="0"/>
                      <a:pt x="2686494" y="33981"/>
                      <a:pt x="2686494" y="75899"/>
                    </a:cubicBezTo>
                    <a:lnTo>
                      <a:pt x="2686494" y="324582"/>
                    </a:lnTo>
                    <a:cubicBezTo>
                      <a:pt x="2686494" y="366500"/>
                      <a:pt x="2652513" y="400481"/>
                      <a:pt x="2610595" y="400481"/>
                    </a:cubicBezTo>
                    <a:lnTo>
                      <a:pt x="75899" y="400481"/>
                    </a:lnTo>
                    <a:cubicBezTo>
                      <a:pt x="33981" y="400481"/>
                      <a:pt x="0" y="366500"/>
                      <a:pt x="0" y="324582"/>
                    </a:cubicBezTo>
                    <a:lnTo>
                      <a:pt x="0" y="75899"/>
                    </a:lnTo>
                    <a:cubicBezTo>
                      <a:pt x="0" y="33981"/>
                      <a:pt x="33981" y="0"/>
                      <a:pt x="75899" y="0"/>
                    </a:cubicBezTo>
                    <a:close/>
                  </a:path>
                </a:pathLst>
              </a:custGeom>
              <a:solidFill>
                <a:srgbClr val="FFCF91"/>
              </a:solidFill>
              <a:ln w="47625" cap="rnd">
                <a:solidFill>
                  <a:srgbClr val="E76262"/>
                </a:solidFill>
                <a:prstDash val="lgDash"/>
                <a:round/>
              </a:ln>
            </p:spPr>
          </p:sp>
          <p:sp>
            <p:nvSpPr>
              <p:cNvPr id="134" name="TextBox 134"/>
              <p:cNvSpPr txBox="1"/>
              <p:nvPr/>
            </p:nvSpPr>
            <p:spPr>
              <a:xfrm>
                <a:off x="0" y="-47625"/>
                <a:ext cx="2686494" cy="448106"/>
              </a:xfrm>
              <a:prstGeom prst="rect">
                <a:avLst/>
              </a:prstGeom>
            </p:spPr>
            <p:txBody>
              <a:bodyPr lIns="50800" tIns="50800" rIns="50800" bIns="50800" rtlCol="0" anchor="ctr"/>
              <a:lstStyle/>
              <a:p>
                <a:pPr algn="ctr">
                  <a:lnSpc>
                    <a:spcPts val="2660"/>
                  </a:lnSpc>
                </a:pPr>
                <a:endParaRPr/>
              </a:p>
            </p:txBody>
          </p:sp>
        </p:grpSp>
        <p:sp>
          <p:nvSpPr>
            <p:cNvPr id="135" name="TextBox 135"/>
            <p:cNvSpPr txBox="1"/>
            <p:nvPr/>
          </p:nvSpPr>
          <p:spPr>
            <a:xfrm>
              <a:off x="465671" y="350178"/>
              <a:ext cx="10848869" cy="1168400"/>
            </a:xfrm>
            <a:prstGeom prst="rect">
              <a:avLst/>
            </a:prstGeom>
          </p:spPr>
          <p:txBody>
            <a:bodyPr lIns="0" tIns="0" rIns="0" bIns="0" rtlCol="0" anchor="t">
              <a:spAutoFit/>
            </a:bodyPr>
            <a:lstStyle/>
            <a:p>
              <a:pPr marL="0" lvl="0" indent="0" algn="ctr">
                <a:lnSpc>
                  <a:spcPts val="6960"/>
                </a:lnSpc>
                <a:spcBef>
                  <a:spcPct val="0"/>
                </a:spcBef>
              </a:pPr>
              <a:r>
                <a:rPr lang="en-US" sz="5800">
                  <a:solidFill>
                    <a:srgbClr val="503D36"/>
                  </a:solidFill>
                  <a:latin typeface="Sigmar One"/>
                  <a:ea typeface="Sigmar One"/>
                  <a:cs typeface="Sigmar One"/>
                  <a:sym typeface="Sigmar One"/>
                </a:rPr>
                <a:t>NỘI DUNG</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anim calcmode="lin" valueType="num">
                                      <p:cBhvr>
                                        <p:cTn id="8" dur="1000" fill="hold"/>
                                        <p:tgtEl>
                                          <p:spTgt spid="131"/>
                                        </p:tgtEl>
                                        <p:attrNameLst>
                                          <p:attrName>ppt_x</p:attrName>
                                        </p:attrNameLst>
                                      </p:cBhvr>
                                      <p:tavLst>
                                        <p:tav tm="0">
                                          <p:val>
                                            <p:strVal val="#ppt_x"/>
                                          </p:val>
                                        </p:tav>
                                        <p:tav tm="100000">
                                          <p:val>
                                            <p:strVal val="#ppt_x"/>
                                          </p:val>
                                        </p:tav>
                                      </p:tavLst>
                                    </p:anim>
                                    <p:anim calcmode="lin" valueType="num">
                                      <p:cBhvr>
                                        <p:cTn id="9"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additive="base">
                                        <p:cTn id="14" dur="500" fill="hold"/>
                                        <p:tgtEl>
                                          <p:spTgt spid="94"/>
                                        </p:tgtEl>
                                        <p:attrNameLst>
                                          <p:attrName>ppt_x</p:attrName>
                                        </p:attrNameLst>
                                      </p:cBhvr>
                                      <p:tavLst>
                                        <p:tav tm="0">
                                          <p:val>
                                            <p:strVal val="#ppt_x"/>
                                          </p:val>
                                        </p:tav>
                                        <p:tav tm="100000">
                                          <p:val>
                                            <p:strVal val="#ppt_x"/>
                                          </p:val>
                                        </p:tav>
                                      </p:tavLst>
                                    </p:anim>
                                    <p:anim calcmode="lin" valueType="num">
                                      <p:cBhvr additive="base">
                                        <p:cTn id="15"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3"/>
                                        </p:tgtEl>
                                        <p:attrNameLst>
                                          <p:attrName>style.visibility</p:attrName>
                                        </p:attrNameLst>
                                      </p:cBhvr>
                                      <p:to>
                                        <p:strVal val="visible"/>
                                      </p:to>
                                    </p:set>
                                    <p:anim calcmode="lin" valueType="num">
                                      <p:cBhvr additive="base">
                                        <p:cTn id="20" dur="500" fill="hold"/>
                                        <p:tgtEl>
                                          <p:spTgt spid="113"/>
                                        </p:tgtEl>
                                        <p:attrNameLst>
                                          <p:attrName>ppt_x</p:attrName>
                                        </p:attrNameLst>
                                      </p:cBhvr>
                                      <p:tavLst>
                                        <p:tav tm="0">
                                          <p:val>
                                            <p:strVal val="#ppt_x"/>
                                          </p:val>
                                        </p:tav>
                                        <p:tav tm="100000">
                                          <p:val>
                                            <p:strVal val="#ppt_x"/>
                                          </p:val>
                                        </p:tav>
                                      </p:tavLst>
                                    </p:anim>
                                    <p:anim calcmode="lin" valueType="num">
                                      <p:cBhvr additive="base">
                                        <p:cTn id="21"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2"/>
                                        </p:tgtEl>
                                        <p:attrNameLst>
                                          <p:attrName>style.visibility</p:attrName>
                                        </p:attrNameLst>
                                      </p:cBhvr>
                                      <p:to>
                                        <p:strVal val="visible"/>
                                      </p:to>
                                    </p:set>
                                    <p:anim calcmode="lin" valueType="num">
                                      <p:cBhvr additive="base">
                                        <p:cTn id="26" dur="500" fill="hold"/>
                                        <p:tgtEl>
                                          <p:spTgt spid="122"/>
                                        </p:tgtEl>
                                        <p:attrNameLst>
                                          <p:attrName>ppt_x</p:attrName>
                                        </p:attrNameLst>
                                      </p:cBhvr>
                                      <p:tavLst>
                                        <p:tav tm="0">
                                          <p:val>
                                            <p:strVal val="#ppt_x"/>
                                          </p:val>
                                        </p:tav>
                                        <p:tav tm="100000">
                                          <p:val>
                                            <p:strVal val="#ppt_x"/>
                                          </p:val>
                                        </p:tav>
                                      </p:tavLst>
                                    </p:anim>
                                    <p:anim calcmode="lin" valueType="num">
                                      <p:cBhvr additive="base">
                                        <p:cTn id="2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256948"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256948"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743240"/>
            <a:ext cx="15613811" cy="8800520"/>
            <a:chOff x="0" y="0"/>
            <a:chExt cx="4112279" cy="2317832"/>
          </a:xfrm>
        </p:grpSpPr>
        <p:sp>
          <p:nvSpPr>
            <p:cNvPr id="52" name="Freeform 52"/>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1028700"/>
            <a:ext cx="14956138" cy="8229600"/>
            <a:chOff x="0" y="0"/>
            <a:chExt cx="3939065" cy="2167467"/>
          </a:xfrm>
        </p:grpSpPr>
        <p:sp>
          <p:nvSpPr>
            <p:cNvPr id="55" name="Freeform 55"/>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56" name="TextBox 56"/>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564542" y="7763743"/>
            <a:ext cx="2186870" cy="1191585"/>
            <a:chOff x="0" y="0"/>
            <a:chExt cx="595553" cy="324506"/>
          </a:xfrm>
        </p:grpSpPr>
        <p:sp>
          <p:nvSpPr>
            <p:cNvPr id="58" name="Freeform 5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59" name="TextBox 59"/>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60" name="Group 60"/>
          <p:cNvGrpSpPr/>
          <p:nvPr/>
        </p:nvGrpSpPr>
        <p:grpSpPr>
          <a:xfrm>
            <a:off x="15666322" y="7851653"/>
            <a:ext cx="1998307" cy="1015766"/>
            <a:chOff x="0" y="0"/>
            <a:chExt cx="544201" cy="276625"/>
          </a:xfrm>
        </p:grpSpPr>
        <p:sp>
          <p:nvSpPr>
            <p:cNvPr id="61" name="Freeform 6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62" name="TextBox 62"/>
            <p:cNvSpPr txBox="1"/>
            <p:nvPr/>
          </p:nvSpPr>
          <p:spPr>
            <a:xfrm>
              <a:off x="0" y="-66675"/>
              <a:ext cx="544201" cy="343300"/>
            </a:xfrm>
            <a:prstGeom prst="rect">
              <a:avLst/>
            </a:prstGeom>
          </p:spPr>
          <p:txBody>
            <a:bodyPr lIns="51986" tIns="51986" rIns="51986" bIns="51986" rtlCol="0" anchor="ctr"/>
            <a:lstStyle/>
            <a:p>
              <a:pPr algn="ctr">
                <a:lnSpc>
                  <a:spcPts val="4200"/>
                </a:lnSpc>
              </a:pPr>
              <a:r>
                <a:rPr lang="en-US" sz="3000">
                  <a:solidFill>
                    <a:srgbClr val="503D36"/>
                  </a:solidFill>
                  <a:latin typeface="Sniglet"/>
                  <a:ea typeface="Sniglet"/>
                  <a:cs typeface="Sniglet"/>
                  <a:sym typeface="Sniglet"/>
                </a:rPr>
                <a:t> </a:t>
              </a: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0" name="Freeform 90"/>
          <p:cNvSpPr/>
          <p:nvPr/>
        </p:nvSpPr>
        <p:spPr>
          <a:xfrm>
            <a:off x="2134714" y="3600874"/>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1" name="Freeform 91"/>
          <p:cNvSpPr/>
          <p:nvPr/>
        </p:nvSpPr>
        <p:spPr>
          <a:xfrm>
            <a:off x="13922178" y="3539573"/>
            <a:ext cx="1911848" cy="417595"/>
          </a:xfrm>
          <a:custGeom>
            <a:avLst/>
            <a:gdLst/>
            <a:ahLst/>
            <a:cxnLst/>
            <a:rect l="l" t="t" r="r" b="b"/>
            <a:pathLst>
              <a:path w="1911848" h="417595">
                <a:moveTo>
                  <a:pt x="0" y="0"/>
                </a:moveTo>
                <a:lnTo>
                  <a:pt x="1911849" y="0"/>
                </a:lnTo>
                <a:lnTo>
                  <a:pt x="1911849"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2" name="Freeform 92"/>
          <p:cNvSpPr/>
          <p:nvPr/>
        </p:nvSpPr>
        <p:spPr>
          <a:xfrm rot="-3942586" flipH="1" flipV="1">
            <a:off x="5485262" y="1714596"/>
            <a:ext cx="1011795" cy="696741"/>
          </a:xfrm>
          <a:custGeom>
            <a:avLst/>
            <a:gdLst/>
            <a:ahLst/>
            <a:cxnLst/>
            <a:rect l="l" t="t" r="r" b="b"/>
            <a:pathLst>
              <a:path w="1011795" h="696741">
                <a:moveTo>
                  <a:pt x="1011794" y="696741"/>
                </a:moveTo>
                <a:lnTo>
                  <a:pt x="0" y="696741"/>
                </a:lnTo>
                <a:lnTo>
                  <a:pt x="0" y="0"/>
                </a:lnTo>
                <a:lnTo>
                  <a:pt x="1011794" y="0"/>
                </a:lnTo>
                <a:lnTo>
                  <a:pt x="1011794" y="696741"/>
                </a:lnTo>
                <a:close/>
              </a:path>
            </a:pathLst>
          </a:custGeom>
          <a:blipFill>
            <a:blip r:embed="rId8"/>
            <a:stretch>
              <a:fillRect t="-62571" r="-193516" b="-197067"/>
            </a:stretch>
          </a:blipFill>
        </p:spPr>
      </p:sp>
      <p:sp>
        <p:nvSpPr>
          <p:cNvPr id="93" name="Freeform 93"/>
          <p:cNvSpPr/>
          <p:nvPr/>
        </p:nvSpPr>
        <p:spPr>
          <a:xfrm rot="-2294447">
            <a:off x="11666984" y="1394809"/>
            <a:ext cx="1343457" cy="1245292"/>
          </a:xfrm>
          <a:custGeom>
            <a:avLst/>
            <a:gdLst/>
            <a:ahLst/>
            <a:cxnLst/>
            <a:rect l="l" t="t" r="r" b="b"/>
            <a:pathLst>
              <a:path w="1343457" h="1245292">
                <a:moveTo>
                  <a:pt x="0" y="0"/>
                </a:moveTo>
                <a:lnTo>
                  <a:pt x="1343457" y="0"/>
                </a:lnTo>
                <a:lnTo>
                  <a:pt x="1343457" y="1245292"/>
                </a:lnTo>
                <a:lnTo>
                  <a:pt x="0" y="1245292"/>
                </a:lnTo>
                <a:lnTo>
                  <a:pt x="0" y="0"/>
                </a:lnTo>
                <a:close/>
              </a:path>
            </a:pathLst>
          </a:custGeom>
          <a:blipFill>
            <a:blip r:embed="rId9"/>
            <a:stretch>
              <a:fillRect/>
            </a:stretch>
          </a:blipFill>
        </p:spPr>
      </p:sp>
      <p:pic>
        <p:nvPicPr>
          <p:cNvPr id="94" name="Picture 94"/>
          <p:cNvPicPr>
            <a:picLocks noChangeAspect="1"/>
          </p:cNvPicPr>
          <p:nvPr/>
        </p:nvPicPr>
        <p:blipFill>
          <a:blip r:embed="rId10"/>
          <a:srcRect/>
          <a:stretch>
            <a:fillRect/>
          </a:stretch>
        </p:blipFill>
        <p:spPr>
          <a:xfrm>
            <a:off x="2212779" y="1112641"/>
            <a:ext cx="2043713" cy="1900653"/>
          </a:xfrm>
          <a:prstGeom prst="rect">
            <a:avLst/>
          </a:prstGeom>
        </p:spPr>
      </p:pic>
      <p:grpSp>
        <p:nvGrpSpPr>
          <p:cNvPr id="95" name="Group 95"/>
          <p:cNvGrpSpPr/>
          <p:nvPr/>
        </p:nvGrpSpPr>
        <p:grpSpPr>
          <a:xfrm>
            <a:off x="594866" y="1690137"/>
            <a:ext cx="1232729" cy="7134324"/>
            <a:chOff x="0" y="0"/>
            <a:chExt cx="1643639" cy="9512432"/>
          </a:xfrm>
        </p:grpSpPr>
        <p:sp>
          <p:nvSpPr>
            <p:cNvPr id="96" name="TextBox 96"/>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5" name="Group 105"/>
          <p:cNvGrpSpPr/>
          <p:nvPr/>
        </p:nvGrpSpPr>
        <p:grpSpPr>
          <a:xfrm>
            <a:off x="4446612" y="1164453"/>
            <a:ext cx="8805085" cy="3336261"/>
            <a:chOff x="0" y="0"/>
            <a:chExt cx="11740113" cy="4448348"/>
          </a:xfrm>
        </p:grpSpPr>
        <p:sp>
          <p:nvSpPr>
            <p:cNvPr id="106" name="AutoShape 106"/>
            <p:cNvSpPr/>
            <p:nvPr/>
          </p:nvSpPr>
          <p:spPr>
            <a:xfrm flipH="1" flipV="1">
              <a:off x="5630324" y="917708"/>
              <a:ext cx="2646128" cy="1524392"/>
            </a:xfrm>
            <a:prstGeom prst="line">
              <a:avLst/>
            </a:prstGeom>
            <a:ln w="63500" cap="flat">
              <a:solidFill>
                <a:srgbClr val="E76262"/>
              </a:solidFill>
              <a:prstDash val="lgDash"/>
              <a:headEnd type="none" w="sm" len="sm"/>
              <a:tailEnd type="none" w="sm" len="sm"/>
            </a:ln>
          </p:spPr>
        </p:sp>
        <p:sp>
          <p:nvSpPr>
            <p:cNvPr id="107" name="AutoShape 107"/>
            <p:cNvSpPr/>
            <p:nvPr/>
          </p:nvSpPr>
          <p:spPr>
            <a:xfrm flipV="1">
              <a:off x="3115235" y="921481"/>
              <a:ext cx="2440333" cy="1520619"/>
            </a:xfrm>
            <a:prstGeom prst="line">
              <a:avLst/>
            </a:prstGeom>
            <a:ln w="63500" cap="flat">
              <a:solidFill>
                <a:srgbClr val="E76262"/>
              </a:solidFill>
              <a:prstDash val="lgDash"/>
              <a:headEnd type="none" w="sm" len="sm"/>
              <a:tailEnd type="none" w="sm" len="sm"/>
            </a:ln>
          </p:spPr>
        </p:sp>
        <p:grpSp>
          <p:nvGrpSpPr>
            <p:cNvPr id="108" name="Group 108"/>
            <p:cNvGrpSpPr/>
            <p:nvPr/>
          </p:nvGrpSpPr>
          <p:grpSpPr>
            <a:xfrm>
              <a:off x="0" y="2442100"/>
              <a:ext cx="11740113" cy="2006248"/>
              <a:chOff x="0" y="0"/>
              <a:chExt cx="2745964" cy="469253"/>
            </a:xfrm>
          </p:grpSpPr>
          <p:sp>
            <p:nvSpPr>
              <p:cNvPr id="109" name="Freeform 109"/>
              <p:cNvSpPr/>
              <p:nvPr/>
            </p:nvSpPr>
            <p:spPr>
              <a:xfrm>
                <a:off x="0" y="0"/>
                <a:ext cx="2745964" cy="469253"/>
              </a:xfrm>
              <a:custGeom>
                <a:avLst/>
                <a:gdLst/>
                <a:ahLst/>
                <a:cxnLst/>
                <a:rect l="l" t="t" r="r" b="b"/>
                <a:pathLst>
                  <a:path w="2745964" h="469253">
                    <a:moveTo>
                      <a:pt x="87926" y="0"/>
                    </a:moveTo>
                    <a:lnTo>
                      <a:pt x="2658038" y="0"/>
                    </a:lnTo>
                    <a:cubicBezTo>
                      <a:pt x="2706598" y="0"/>
                      <a:pt x="2745964" y="39366"/>
                      <a:pt x="2745964" y="87926"/>
                    </a:cubicBezTo>
                    <a:lnTo>
                      <a:pt x="2745964" y="381327"/>
                    </a:lnTo>
                    <a:cubicBezTo>
                      <a:pt x="2745964" y="429887"/>
                      <a:pt x="2706598" y="469253"/>
                      <a:pt x="2658038" y="469253"/>
                    </a:cubicBezTo>
                    <a:lnTo>
                      <a:pt x="87926" y="469253"/>
                    </a:lnTo>
                    <a:cubicBezTo>
                      <a:pt x="39366" y="469253"/>
                      <a:pt x="0" y="429887"/>
                      <a:pt x="0" y="381327"/>
                    </a:cubicBezTo>
                    <a:lnTo>
                      <a:pt x="0" y="87926"/>
                    </a:lnTo>
                    <a:cubicBezTo>
                      <a:pt x="0" y="39366"/>
                      <a:pt x="39366" y="0"/>
                      <a:pt x="87926" y="0"/>
                    </a:cubicBezTo>
                    <a:close/>
                  </a:path>
                </a:pathLst>
              </a:custGeom>
              <a:solidFill>
                <a:srgbClr val="000000">
                  <a:alpha val="0"/>
                </a:srgbClr>
              </a:solidFill>
              <a:ln w="47625" cap="rnd">
                <a:solidFill>
                  <a:srgbClr val="E76262"/>
                </a:solidFill>
                <a:prstDash val="lgDash"/>
                <a:round/>
              </a:ln>
            </p:spPr>
          </p:sp>
          <p:sp>
            <p:nvSpPr>
              <p:cNvPr id="110" name="TextBox 110"/>
              <p:cNvSpPr txBox="1"/>
              <p:nvPr/>
            </p:nvSpPr>
            <p:spPr>
              <a:xfrm>
                <a:off x="0" y="-47625"/>
                <a:ext cx="2745964" cy="516878"/>
              </a:xfrm>
              <a:prstGeom prst="rect">
                <a:avLst/>
              </a:prstGeom>
            </p:spPr>
            <p:txBody>
              <a:bodyPr lIns="42902" tIns="42902" rIns="42902" bIns="42902" rtlCol="0" anchor="ctr"/>
              <a:lstStyle/>
              <a:p>
                <a:pPr algn="ctr">
                  <a:lnSpc>
                    <a:spcPts val="2659"/>
                  </a:lnSpc>
                </a:pPr>
                <a:endParaRPr/>
              </a:p>
            </p:txBody>
          </p:sp>
        </p:grpSp>
        <p:grpSp>
          <p:nvGrpSpPr>
            <p:cNvPr id="111" name="Group 111"/>
            <p:cNvGrpSpPr/>
            <p:nvPr/>
          </p:nvGrpSpPr>
          <p:grpSpPr>
            <a:xfrm>
              <a:off x="4742989" y="0"/>
              <a:ext cx="1774672" cy="177467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13" name="TextBox 113"/>
              <p:cNvSpPr txBox="1"/>
              <p:nvPr/>
            </p:nvSpPr>
            <p:spPr>
              <a:xfrm>
                <a:off x="76200" y="-28575"/>
                <a:ext cx="660400" cy="765175"/>
              </a:xfrm>
              <a:prstGeom prst="rect">
                <a:avLst/>
              </a:prstGeom>
            </p:spPr>
            <p:txBody>
              <a:bodyPr lIns="47405" tIns="47405" rIns="47405" bIns="47405" rtlCol="0" anchor="ctr"/>
              <a:lstStyle/>
              <a:p>
                <a:pPr algn="ctr">
                  <a:lnSpc>
                    <a:spcPts val="7000"/>
                  </a:lnSpc>
                </a:pPr>
                <a:r>
                  <a:rPr lang="en-US" sz="5000">
                    <a:solidFill>
                      <a:srgbClr val="503D36"/>
                    </a:solidFill>
                    <a:latin typeface="Sniglet"/>
                    <a:ea typeface="Sniglet"/>
                    <a:cs typeface="Sniglet"/>
                    <a:sym typeface="Sniglet"/>
                  </a:rPr>
                  <a:t>01</a:t>
                </a:r>
              </a:p>
            </p:txBody>
          </p:sp>
        </p:grpSp>
        <p:sp>
          <p:nvSpPr>
            <p:cNvPr id="114" name="TextBox 114"/>
            <p:cNvSpPr txBox="1"/>
            <p:nvPr/>
          </p:nvSpPr>
          <p:spPr>
            <a:xfrm>
              <a:off x="728639" y="2828458"/>
              <a:ext cx="10192192" cy="1397000"/>
            </a:xfrm>
            <a:prstGeom prst="rect">
              <a:avLst/>
            </a:prstGeom>
          </p:spPr>
          <p:txBody>
            <a:bodyPr lIns="0" tIns="0" rIns="0" bIns="0" rtlCol="0" anchor="t">
              <a:spAutoFit/>
            </a:bodyPr>
            <a:lstStyle/>
            <a:p>
              <a:pPr marL="0" lvl="0" indent="0" algn="ctr">
                <a:lnSpc>
                  <a:spcPts val="4190"/>
                </a:lnSpc>
                <a:spcBef>
                  <a:spcPct val="0"/>
                </a:spcBef>
              </a:pPr>
              <a:r>
                <a:rPr lang="en-US" sz="3492" dirty="0">
                  <a:solidFill>
                    <a:srgbClr val="503D36"/>
                  </a:solidFill>
                  <a:latin typeface="Paytone One"/>
                  <a:ea typeface="Paytone One"/>
                  <a:cs typeface="Paytone One"/>
                  <a:sym typeface="Paytone One"/>
                </a:rPr>
                <a:t>TỔNG QUAN VỀ PHÂN TÍCH CỤM DỮ LIỆU</a:t>
              </a:r>
            </a:p>
          </p:txBody>
        </p:sp>
      </p:grpSp>
      <p:sp>
        <p:nvSpPr>
          <p:cNvPr id="115" name="TextBox 115"/>
          <p:cNvSpPr txBox="1"/>
          <p:nvPr/>
        </p:nvSpPr>
        <p:spPr>
          <a:xfrm>
            <a:off x="7570468" y="5673549"/>
            <a:ext cx="4592825" cy="424240"/>
          </a:xfrm>
          <a:prstGeom prst="rect">
            <a:avLst/>
          </a:prstGeom>
        </p:spPr>
        <p:txBody>
          <a:bodyPr lIns="0" tIns="0" rIns="0" bIns="0" rtlCol="0" anchor="t">
            <a:spAutoFit/>
          </a:bodyPr>
          <a:lstStyle/>
          <a:p>
            <a:pPr marL="0" lvl="0" indent="0" algn="ctr">
              <a:lnSpc>
                <a:spcPts val="3348"/>
              </a:lnSpc>
            </a:pPr>
            <a:endParaRPr/>
          </a:p>
        </p:txBody>
      </p:sp>
      <p:sp>
        <p:nvSpPr>
          <p:cNvPr id="116" name="TextBox 116"/>
          <p:cNvSpPr txBox="1"/>
          <p:nvPr/>
        </p:nvSpPr>
        <p:spPr>
          <a:xfrm>
            <a:off x="2212779" y="4800554"/>
            <a:ext cx="11709400" cy="986154"/>
          </a:xfrm>
          <a:prstGeom prst="rect">
            <a:avLst/>
          </a:prstGeom>
        </p:spPr>
        <p:txBody>
          <a:bodyPr lIns="0" tIns="0" rIns="0" bIns="0" rtlCol="0" anchor="t">
            <a:spAutoFit/>
          </a:bodyPr>
          <a:lstStyle/>
          <a:p>
            <a:pPr algn="just">
              <a:lnSpc>
                <a:spcPts val="4340"/>
              </a:lnSpc>
            </a:pPr>
            <a:r>
              <a:rPr lang="en-US" sz="3100" b="1" dirty="0">
                <a:solidFill>
                  <a:srgbClr val="503D36"/>
                </a:solidFill>
                <a:latin typeface="DejaVu Serif Bold"/>
                <a:ea typeface="DejaVu Serif Bold"/>
                <a:cs typeface="DejaVu Serif Bold"/>
                <a:sym typeface="DejaVu Serif Bold"/>
              </a:rPr>
              <a:t>1.Phân </a:t>
            </a:r>
            <a:r>
              <a:rPr lang="en-US" sz="3100" b="1" dirty="0" err="1">
                <a:solidFill>
                  <a:srgbClr val="503D36"/>
                </a:solidFill>
                <a:latin typeface="DejaVu Serif Bold"/>
                <a:ea typeface="DejaVu Serif Bold"/>
                <a:cs typeface="DejaVu Serif Bold"/>
                <a:sym typeface="DejaVu Serif Bold"/>
              </a:rPr>
              <a:t>tích</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cụm</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là</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gì</a:t>
            </a:r>
            <a:r>
              <a:rPr lang="en-US" sz="3100" b="1" dirty="0">
                <a:solidFill>
                  <a:srgbClr val="503D36"/>
                </a:solidFill>
                <a:latin typeface="DejaVu Serif Bold"/>
                <a:ea typeface="DejaVu Serif Bold"/>
                <a:cs typeface="DejaVu Serif Bold"/>
                <a:sym typeface="DejaVu Serif Bold"/>
              </a:rPr>
              <a:t>?</a:t>
            </a:r>
          </a:p>
          <a:p>
            <a:pPr algn="just">
              <a:lnSpc>
                <a:spcPts val="3500"/>
              </a:lnSpc>
            </a:pPr>
            <a:r>
              <a:rPr lang="en-US" sz="2500" b="1" dirty="0">
                <a:solidFill>
                  <a:srgbClr val="503D36"/>
                </a:solidFill>
                <a:latin typeface="DejaVu Serif Bold"/>
                <a:ea typeface="DejaVu Serif Bold"/>
                <a:cs typeface="DejaVu Serif Bold"/>
                <a:sym typeface="DejaVu Serif Bold"/>
              </a:rPr>
              <a:t>             </a:t>
            </a:r>
            <a:r>
              <a:rPr lang="en-US" sz="2500" dirty="0">
                <a:solidFill>
                  <a:srgbClr val="503D36"/>
                </a:solidFill>
                <a:latin typeface="DejaVu Serif"/>
                <a:ea typeface="DejaVu Serif"/>
                <a:cs typeface="DejaVu Serif"/>
                <a:sym typeface="DejaVu Serif"/>
              </a:rPr>
              <a:t>What is Cluster Analysis?</a:t>
            </a:r>
          </a:p>
        </p:txBody>
      </p:sp>
      <p:sp>
        <p:nvSpPr>
          <p:cNvPr id="117" name="TextBox 117"/>
          <p:cNvSpPr txBox="1"/>
          <p:nvPr/>
        </p:nvSpPr>
        <p:spPr>
          <a:xfrm>
            <a:off x="2212779" y="5853880"/>
            <a:ext cx="10766480" cy="982979"/>
          </a:xfrm>
          <a:prstGeom prst="rect">
            <a:avLst/>
          </a:prstGeom>
        </p:spPr>
        <p:txBody>
          <a:bodyPr lIns="0" tIns="0" rIns="0" bIns="0" rtlCol="0" anchor="t">
            <a:spAutoFit/>
          </a:bodyPr>
          <a:lstStyle/>
          <a:p>
            <a:pPr algn="just">
              <a:lnSpc>
                <a:spcPts val="4340"/>
              </a:lnSpc>
            </a:pPr>
            <a:r>
              <a:rPr lang="en-US" sz="3100" b="1" dirty="0">
                <a:solidFill>
                  <a:srgbClr val="503D36"/>
                </a:solidFill>
                <a:latin typeface="DejaVu Serif Bold"/>
                <a:ea typeface="DejaVu Serif Bold"/>
                <a:cs typeface="DejaVu Serif Bold"/>
                <a:sym typeface="DejaVu Serif Bold"/>
              </a:rPr>
              <a:t>2.Ứng </a:t>
            </a:r>
            <a:r>
              <a:rPr lang="en-US" sz="3100" b="1" dirty="0" err="1">
                <a:solidFill>
                  <a:srgbClr val="503D36"/>
                </a:solidFill>
                <a:latin typeface="DejaVu Serif Bold"/>
                <a:ea typeface="DejaVu Serif Bold"/>
                <a:cs typeface="DejaVu Serif Bold"/>
                <a:sym typeface="DejaVu Serif Bold"/>
              </a:rPr>
              <a:t>dụng</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của</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phân</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tích</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cụm</a:t>
            </a:r>
            <a:r>
              <a:rPr lang="en-US" sz="3100" b="1" dirty="0">
                <a:solidFill>
                  <a:srgbClr val="503D36"/>
                </a:solidFill>
                <a:latin typeface="DejaVu Serif Bold"/>
                <a:ea typeface="DejaVu Serif Bold"/>
                <a:cs typeface="DejaVu Serif Bold"/>
                <a:sym typeface="DejaVu Serif Bold"/>
              </a:rPr>
              <a:t>.</a:t>
            </a:r>
          </a:p>
          <a:p>
            <a:pPr algn="just">
              <a:lnSpc>
                <a:spcPts val="3500"/>
              </a:lnSpc>
            </a:pPr>
            <a:r>
              <a:rPr lang="en-US" sz="2500" b="1" dirty="0">
                <a:solidFill>
                  <a:srgbClr val="503D36"/>
                </a:solidFill>
                <a:latin typeface="DejaVu Serif Bold"/>
                <a:ea typeface="DejaVu Serif Bold"/>
                <a:cs typeface="DejaVu Serif Bold"/>
                <a:sym typeface="DejaVu Serif Bold"/>
              </a:rPr>
              <a:t>             </a:t>
            </a:r>
            <a:r>
              <a:rPr lang="en-US" sz="2500" dirty="0">
                <a:solidFill>
                  <a:srgbClr val="503D36"/>
                </a:solidFill>
                <a:latin typeface="DejaVu Serif"/>
                <a:ea typeface="DejaVu Serif"/>
                <a:cs typeface="DejaVu Serif"/>
                <a:sym typeface="DejaVu Serif"/>
              </a:rPr>
              <a:t>Applications of Cluster Analysis</a:t>
            </a:r>
          </a:p>
        </p:txBody>
      </p:sp>
      <p:sp>
        <p:nvSpPr>
          <p:cNvPr id="118" name="TextBox 118"/>
          <p:cNvSpPr txBox="1"/>
          <p:nvPr/>
        </p:nvSpPr>
        <p:spPr>
          <a:xfrm>
            <a:off x="2212779" y="6897184"/>
            <a:ext cx="13453543" cy="982979"/>
          </a:xfrm>
          <a:prstGeom prst="rect">
            <a:avLst/>
          </a:prstGeom>
        </p:spPr>
        <p:txBody>
          <a:bodyPr lIns="0" tIns="0" rIns="0" bIns="0" rtlCol="0" anchor="t">
            <a:spAutoFit/>
          </a:bodyPr>
          <a:lstStyle/>
          <a:p>
            <a:pPr algn="l">
              <a:lnSpc>
                <a:spcPts val="4340"/>
              </a:lnSpc>
            </a:pPr>
            <a:r>
              <a:rPr lang="en-US" sz="3100" b="1" dirty="0">
                <a:solidFill>
                  <a:srgbClr val="503D36"/>
                </a:solidFill>
                <a:latin typeface="DejaVu Serif Bold"/>
                <a:ea typeface="DejaVu Serif Bold"/>
                <a:cs typeface="DejaVu Serif Bold"/>
                <a:sym typeface="DejaVu Serif Bold"/>
              </a:rPr>
              <a:t>3.Các </a:t>
            </a:r>
            <a:r>
              <a:rPr lang="en-US" sz="3100" b="1" dirty="0" err="1">
                <a:solidFill>
                  <a:srgbClr val="503D36"/>
                </a:solidFill>
                <a:latin typeface="DejaVu Serif Bold"/>
                <a:ea typeface="DejaVu Serif Bold"/>
                <a:cs typeface="DejaVu Serif Bold"/>
                <a:sym typeface="DejaVu Serif Bold"/>
              </a:rPr>
              <a:t>phương</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pháp</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phân</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cụm</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cơ</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bản</a:t>
            </a:r>
            <a:r>
              <a:rPr lang="en-US" sz="3100" b="1" dirty="0">
                <a:solidFill>
                  <a:srgbClr val="503D36"/>
                </a:solidFill>
                <a:latin typeface="DejaVu Serif Bold"/>
                <a:ea typeface="DejaVu Serif Bold"/>
                <a:cs typeface="DejaVu Serif Bold"/>
                <a:sym typeface="DejaVu Serif Bold"/>
              </a:rPr>
              <a:t>.</a:t>
            </a:r>
          </a:p>
          <a:p>
            <a:pPr algn="l">
              <a:lnSpc>
                <a:spcPts val="3500"/>
              </a:lnSpc>
            </a:pPr>
            <a:r>
              <a:rPr lang="en-US" sz="2500" b="1" dirty="0">
                <a:solidFill>
                  <a:srgbClr val="503D36"/>
                </a:solidFill>
                <a:latin typeface="DejaVu Serif Bold"/>
                <a:ea typeface="DejaVu Serif Bold"/>
                <a:cs typeface="DejaVu Serif Bold"/>
                <a:sym typeface="DejaVu Serif Bold"/>
              </a:rPr>
              <a:t>           </a:t>
            </a:r>
            <a:r>
              <a:rPr lang="en-US" sz="2500" dirty="0">
                <a:solidFill>
                  <a:srgbClr val="503D36"/>
                </a:solidFill>
                <a:latin typeface="DejaVu Serif"/>
                <a:ea typeface="DejaVu Serif"/>
                <a:cs typeface="DejaVu Serif"/>
                <a:sym typeface="DejaVu Serif"/>
              </a:rPr>
              <a:t> Basic Clustering Methods   </a:t>
            </a:r>
          </a:p>
        </p:txBody>
      </p:sp>
      <p:sp>
        <p:nvSpPr>
          <p:cNvPr id="119" name="TextBox 119"/>
          <p:cNvSpPr txBox="1"/>
          <p:nvPr/>
        </p:nvSpPr>
        <p:spPr>
          <a:xfrm>
            <a:off x="2212779" y="7884440"/>
            <a:ext cx="10766480" cy="982979"/>
          </a:xfrm>
          <a:prstGeom prst="rect">
            <a:avLst/>
          </a:prstGeom>
        </p:spPr>
        <p:txBody>
          <a:bodyPr lIns="0" tIns="0" rIns="0" bIns="0" rtlCol="0" anchor="t">
            <a:spAutoFit/>
          </a:bodyPr>
          <a:lstStyle/>
          <a:p>
            <a:pPr algn="just">
              <a:lnSpc>
                <a:spcPts val="4340"/>
              </a:lnSpc>
            </a:pPr>
            <a:r>
              <a:rPr lang="en-US" sz="3100" b="1" dirty="0">
                <a:solidFill>
                  <a:srgbClr val="503D36"/>
                </a:solidFill>
                <a:latin typeface="DejaVu Serif Bold"/>
                <a:ea typeface="DejaVu Serif Bold"/>
                <a:cs typeface="DejaVu Serif Bold"/>
                <a:sym typeface="DejaVu Serif Bold"/>
              </a:rPr>
              <a:t>4.Một </a:t>
            </a:r>
            <a:r>
              <a:rPr lang="en-US" sz="3100" b="1" dirty="0" err="1">
                <a:solidFill>
                  <a:srgbClr val="503D36"/>
                </a:solidFill>
                <a:latin typeface="DejaVu Serif Bold"/>
                <a:ea typeface="DejaVu Serif Bold"/>
                <a:cs typeface="DejaVu Serif Bold"/>
                <a:sym typeface="DejaVu Serif Bold"/>
              </a:rPr>
              <a:t>số</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thuật</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toán</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phân</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tích</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cụm</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phổ</a:t>
            </a:r>
            <a:r>
              <a:rPr lang="en-US" sz="3100" b="1" dirty="0">
                <a:solidFill>
                  <a:srgbClr val="503D36"/>
                </a:solidFill>
                <a:latin typeface="DejaVu Serif Bold"/>
                <a:ea typeface="DejaVu Serif Bold"/>
                <a:cs typeface="DejaVu Serif Bold"/>
                <a:sym typeface="DejaVu Serif Bold"/>
              </a:rPr>
              <a:t> </a:t>
            </a:r>
            <a:r>
              <a:rPr lang="en-US" sz="3100" b="1" dirty="0" err="1">
                <a:solidFill>
                  <a:srgbClr val="503D36"/>
                </a:solidFill>
                <a:latin typeface="DejaVu Serif Bold"/>
                <a:ea typeface="DejaVu Serif Bold"/>
                <a:cs typeface="DejaVu Serif Bold"/>
                <a:sym typeface="DejaVu Serif Bold"/>
              </a:rPr>
              <a:t>biến</a:t>
            </a:r>
            <a:r>
              <a:rPr lang="en-US" sz="3100" b="1" dirty="0">
                <a:solidFill>
                  <a:srgbClr val="503D36"/>
                </a:solidFill>
                <a:latin typeface="DejaVu Serif Bold"/>
                <a:ea typeface="DejaVu Serif Bold"/>
                <a:cs typeface="DejaVu Serif Bold"/>
                <a:sym typeface="DejaVu Serif Bold"/>
              </a:rPr>
              <a:t>.</a:t>
            </a:r>
          </a:p>
          <a:p>
            <a:pPr algn="just">
              <a:lnSpc>
                <a:spcPts val="3500"/>
              </a:lnSpc>
            </a:pPr>
            <a:r>
              <a:rPr lang="en-US" sz="2500" b="1" dirty="0">
                <a:solidFill>
                  <a:srgbClr val="503D36"/>
                </a:solidFill>
                <a:latin typeface="DejaVu Serif Bold"/>
                <a:ea typeface="DejaVu Serif Bold"/>
                <a:cs typeface="DejaVu Serif Bold"/>
                <a:sym typeface="DejaVu Serif Bold"/>
              </a:rPr>
              <a:t>             </a:t>
            </a:r>
            <a:r>
              <a:rPr lang="en-US" sz="2500" dirty="0">
                <a:solidFill>
                  <a:srgbClr val="503D36"/>
                </a:solidFill>
                <a:latin typeface="DejaVu Serif"/>
                <a:ea typeface="DejaVu Serif"/>
                <a:cs typeface="DejaVu Serif"/>
                <a:sym typeface="DejaVu Serif"/>
              </a:rPr>
              <a:t>Some common clustering algorithms</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arn(inVertical)">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5190915"/>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6477329"/>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7763743"/>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1331671"/>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2618086"/>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3904500"/>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46" name="Group 46"/>
          <p:cNvGrpSpPr/>
          <p:nvPr/>
        </p:nvGrpSpPr>
        <p:grpSpPr>
          <a:xfrm>
            <a:off x="547241" y="1470991"/>
            <a:ext cx="1347031" cy="7134326"/>
            <a:chOff x="-152401" y="-1"/>
            <a:chExt cx="1796041" cy="9512434"/>
          </a:xfrm>
        </p:grpSpPr>
        <p:sp>
          <p:nvSpPr>
            <p:cNvPr id="47" name="TextBox 47"/>
            <p:cNvSpPr txBox="1"/>
            <p:nvPr/>
          </p:nvSpPr>
          <p:spPr>
            <a:xfrm rot="16200000">
              <a:off x="508043" y="6117519"/>
              <a:ext cx="475151"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16200000">
              <a:off x="508045" y="-660444"/>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16200000">
              <a:off x="508045" y="469216"/>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16200000">
              <a:off x="508045" y="1598876"/>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16200000">
              <a:off x="508045" y="2728538"/>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16200000">
              <a:off x="508045" y="3858197"/>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16200000">
              <a:off x="508045" y="4987857"/>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16200000">
              <a:off x="508045" y="7247179"/>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16200000">
              <a:off x="508045" y="8376839"/>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6" name="Freeform 56"/>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sp>
        <p:nvSpPr>
          <p:cNvPr id="57" name="Freeform 57"/>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5"/>
            <a:stretch>
              <a:fillRect/>
            </a:stretch>
          </a:blipFill>
        </p:spPr>
      </p:sp>
      <p:grpSp>
        <p:nvGrpSpPr>
          <p:cNvPr id="58" name="Group 58"/>
          <p:cNvGrpSpPr/>
          <p:nvPr/>
        </p:nvGrpSpPr>
        <p:grpSpPr>
          <a:xfrm>
            <a:off x="1028700" y="336347"/>
            <a:ext cx="15613811" cy="9207413"/>
            <a:chOff x="0" y="0"/>
            <a:chExt cx="4112279" cy="2424998"/>
          </a:xfrm>
        </p:grpSpPr>
        <p:sp>
          <p:nvSpPr>
            <p:cNvPr id="59" name="Freeform 59"/>
            <p:cNvSpPr/>
            <p:nvPr/>
          </p:nvSpPr>
          <p:spPr>
            <a:xfrm>
              <a:off x="0" y="0"/>
              <a:ext cx="4112280" cy="2424998"/>
            </a:xfrm>
            <a:custGeom>
              <a:avLst/>
              <a:gdLst/>
              <a:ahLst/>
              <a:cxnLst/>
              <a:rect l="l" t="t" r="r" b="b"/>
              <a:pathLst>
                <a:path w="4112280" h="2424998">
                  <a:moveTo>
                    <a:pt x="9917" y="0"/>
                  </a:moveTo>
                  <a:lnTo>
                    <a:pt x="4102363" y="0"/>
                  </a:lnTo>
                  <a:cubicBezTo>
                    <a:pt x="4107840" y="0"/>
                    <a:pt x="4112280" y="4440"/>
                    <a:pt x="4112280" y="9917"/>
                  </a:cubicBezTo>
                  <a:lnTo>
                    <a:pt x="4112280" y="2415081"/>
                  </a:lnTo>
                  <a:cubicBezTo>
                    <a:pt x="4112280" y="2420558"/>
                    <a:pt x="4107840" y="2424998"/>
                    <a:pt x="4102363" y="2424998"/>
                  </a:cubicBezTo>
                  <a:lnTo>
                    <a:pt x="9917" y="2424998"/>
                  </a:lnTo>
                  <a:cubicBezTo>
                    <a:pt x="4440" y="2424998"/>
                    <a:pt x="0" y="2420558"/>
                    <a:pt x="0" y="2415081"/>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453573"/>
            </a:xfrm>
            <a:prstGeom prst="rect">
              <a:avLst/>
            </a:prstGeom>
          </p:spPr>
          <p:txBody>
            <a:bodyPr lIns="50800" tIns="50800" rIns="50800" bIns="50800" rtlCol="0" anchor="ctr"/>
            <a:lstStyle/>
            <a:p>
              <a:pPr algn="ctr">
                <a:lnSpc>
                  <a:spcPts val="2659"/>
                </a:lnSpc>
              </a:pPr>
              <a:endParaRPr/>
            </a:p>
          </p:txBody>
        </p:sp>
      </p:grpSp>
      <p:sp>
        <p:nvSpPr>
          <p:cNvPr id="61" name="Freeform 61"/>
          <p:cNvSpPr/>
          <p:nvPr/>
        </p:nvSpPr>
        <p:spPr>
          <a:xfrm rot="372915">
            <a:off x="9343282" y="8377009"/>
            <a:ext cx="3017826" cy="145233"/>
          </a:xfrm>
          <a:custGeom>
            <a:avLst/>
            <a:gdLst/>
            <a:ahLst/>
            <a:cxnLst/>
            <a:rect l="l" t="t" r="r" b="b"/>
            <a:pathLst>
              <a:path w="3017826" h="145233">
                <a:moveTo>
                  <a:pt x="0" y="0"/>
                </a:moveTo>
                <a:lnTo>
                  <a:pt x="3017826" y="0"/>
                </a:lnTo>
                <a:lnTo>
                  <a:pt x="3017826" y="145232"/>
                </a:lnTo>
                <a:lnTo>
                  <a:pt x="0" y="145232"/>
                </a:lnTo>
                <a:lnTo>
                  <a:pt x="0" y="0"/>
                </a:lnTo>
                <a:close/>
              </a:path>
            </a:pathLst>
          </a:custGeom>
          <a:blipFill>
            <a:blip r:embed="rId4"/>
            <a:stretch>
              <a:fillRect/>
            </a:stretch>
          </a:blipFill>
        </p:spPr>
      </p:sp>
      <p:sp>
        <p:nvSpPr>
          <p:cNvPr id="62" name="Freeform 62"/>
          <p:cNvSpPr/>
          <p:nvPr/>
        </p:nvSpPr>
        <p:spPr>
          <a:xfrm rot="-320063">
            <a:off x="12717552" y="9914637"/>
            <a:ext cx="3940143" cy="189619"/>
          </a:xfrm>
          <a:custGeom>
            <a:avLst/>
            <a:gdLst/>
            <a:ahLst/>
            <a:cxnLst/>
            <a:rect l="l" t="t" r="r" b="b"/>
            <a:pathLst>
              <a:path w="3940143" h="189619">
                <a:moveTo>
                  <a:pt x="0" y="0"/>
                </a:moveTo>
                <a:lnTo>
                  <a:pt x="3940143" y="0"/>
                </a:lnTo>
                <a:lnTo>
                  <a:pt x="3940143" y="189619"/>
                </a:lnTo>
                <a:lnTo>
                  <a:pt x="0" y="189619"/>
                </a:lnTo>
                <a:lnTo>
                  <a:pt x="0" y="0"/>
                </a:lnTo>
                <a:close/>
              </a:path>
            </a:pathLst>
          </a:custGeom>
          <a:blipFill>
            <a:blip r:embed="rId4"/>
            <a:stretch>
              <a:fillRect/>
            </a:stretch>
          </a:blipFill>
        </p:spPr>
      </p:sp>
      <p:grpSp>
        <p:nvGrpSpPr>
          <p:cNvPr id="63" name="Group 63"/>
          <p:cNvGrpSpPr/>
          <p:nvPr/>
        </p:nvGrpSpPr>
        <p:grpSpPr>
          <a:xfrm>
            <a:off x="1665931" y="520752"/>
            <a:ext cx="14956138" cy="8685320"/>
            <a:chOff x="0" y="0"/>
            <a:chExt cx="3939065" cy="2287492"/>
          </a:xfrm>
        </p:grpSpPr>
        <p:sp>
          <p:nvSpPr>
            <p:cNvPr id="64" name="Freeform 64"/>
            <p:cNvSpPr/>
            <p:nvPr/>
          </p:nvSpPr>
          <p:spPr>
            <a:xfrm>
              <a:off x="0" y="0"/>
              <a:ext cx="3939065" cy="2287492"/>
            </a:xfrm>
            <a:custGeom>
              <a:avLst/>
              <a:gdLst/>
              <a:ahLst/>
              <a:cxnLst/>
              <a:rect l="l" t="t" r="r" b="b"/>
              <a:pathLst>
                <a:path w="3939065" h="2287492">
                  <a:moveTo>
                    <a:pt x="10353" y="0"/>
                  </a:moveTo>
                  <a:lnTo>
                    <a:pt x="3928713" y="0"/>
                  </a:lnTo>
                  <a:cubicBezTo>
                    <a:pt x="3931458" y="0"/>
                    <a:pt x="3934092" y="1091"/>
                    <a:pt x="3936033" y="3032"/>
                  </a:cubicBezTo>
                  <a:cubicBezTo>
                    <a:pt x="3937975" y="4974"/>
                    <a:pt x="3939065" y="7607"/>
                    <a:pt x="3939065" y="10353"/>
                  </a:cubicBezTo>
                  <a:lnTo>
                    <a:pt x="3939065" y="2277139"/>
                  </a:lnTo>
                  <a:cubicBezTo>
                    <a:pt x="3939065" y="2279884"/>
                    <a:pt x="3937975" y="2282518"/>
                    <a:pt x="3936033" y="2284459"/>
                  </a:cubicBezTo>
                  <a:cubicBezTo>
                    <a:pt x="3934092" y="2286401"/>
                    <a:pt x="3931458" y="2287492"/>
                    <a:pt x="3928713" y="2287492"/>
                  </a:cubicBezTo>
                  <a:lnTo>
                    <a:pt x="10353" y="2287492"/>
                  </a:lnTo>
                  <a:cubicBezTo>
                    <a:pt x="7607" y="2287492"/>
                    <a:pt x="4974" y="2286401"/>
                    <a:pt x="3032" y="2284459"/>
                  </a:cubicBezTo>
                  <a:cubicBezTo>
                    <a:pt x="1091" y="2282518"/>
                    <a:pt x="0" y="2279884"/>
                    <a:pt x="0" y="2277139"/>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5" name="TextBox 65"/>
            <p:cNvSpPr txBox="1"/>
            <p:nvPr/>
          </p:nvSpPr>
          <p:spPr>
            <a:xfrm>
              <a:off x="0" y="-28575"/>
              <a:ext cx="3939065" cy="2316067"/>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540290" y="1622751"/>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2470372"/>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3317993"/>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4165614"/>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013235"/>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5860856"/>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670847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7556097"/>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0" name="Group 90"/>
          <p:cNvGrpSpPr/>
          <p:nvPr/>
        </p:nvGrpSpPr>
        <p:grpSpPr>
          <a:xfrm>
            <a:off x="1540290" y="8403718"/>
            <a:ext cx="263115" cy="26311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2" name="TextBox 9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3" name="Freeform 93"/>
          <p:cNvSpPr/>
          <p:nvPr/>
        </p:nvSpPr>
        <p:spPr>
          <a:xfrm>
            <a:off x="14411446" y="6840034"/>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4" name="TextBox 94"/>
          <p:cNvSpPr txBox="1"/>
          <p:nvPr/>
        </p:nvSpPr>
        <p:spPr>
          <a:xfrm>
            <a:off x="1827595" y="2437532"/>
            <a:ext cx="8851472" cy="1472565"/>
          </a:xfrm>
          <a:prstGeom prst="rect">
            <a:avLst/>
          </a:prstGeom>
        </p:spPr>
        <p:txBody>
          <a:bodyPr lIns="0" tIns="0" rIns="0" bIns="0" rtlCol="0" anchor="t">
            <a:spAutoFit/>
          </a:bodyPr>
          <a:lstStyle/>
          <a:p>
            <a:pPr marL="561342" lvl="1" indent="-280671" algn="l">
              <a:lnSpc>
                <a:spcPts val="3900"/>
              </a:lnSpc>
              <a:buFont typeface="Arial"/>
              <a:buChar char="•"/>
            </a:pPr>
            <a:r>
              <a:rPr lang="en-US" sz="2600" dirty="0" err="1">
                <a:solidFill>
                  <a:srgbClr val="503D36"/>
                </a:solidFill>
                <a:latin typeface="Sniglet"/>
                <a:ea typeface="Sniglet"/>
                <a:cs typeface="Sniglet"/>
                <a:sym typeface="Sniglet"/>
              </a:rPr>
              <a:t>Là</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quá</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trình</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phân</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vùng</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một</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tập</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hợp</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các</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đối</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tượng</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dữ</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liệu</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hoặc</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quan</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sát</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thành</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các</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tập</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hợp</a:t>
            </a:r>
            <a:r>
              <a:rPr lang="en-US" sz="2600" dirty="0">
                <a:solidFill>
                  <a:srgbClr val="503D36"/>
                </a:solidFill>
                <a:latin typeface="Sniglet"/>
                <a:ea typeface="Sniglet"/>
                <a:cs typeface="Sniglet"/>
                <a:sym typeface="Sniglet"/>
              </a:rPr>
              <a:t> con.</a:t>
            </a:r>
          </a:p>
          <a:p>
            <a:pPr marL="0" lvl="0" indent="0" algn="l">
              <a:lnSpc>
                <a:spcPts val="3900"/>
              </a:lnSpc>
              <a:spcBef>
                <a:spcPct val="0"/>
              </a:spcBef>
            </a:pPr>
            <a:endParaRPr lang="en-US" sz="2600" dirty="0">
              <a:solidFill>
                <a:srgbClr val="503D36"/>
              </a:solidFill>
              <a:latin typeface="Sniglet"/>
              <a:ea typeface="Sniglet"/>
              <a:cs typeface="Sniglet"/>
              <a:sym typeface="Sniglet"/>
            </a:endParaRPr>
          </a:p>
        </p:txBody>
      </p:sp>
      <p:sp>
        <p:nvSpPr>
          <p:cNvPr id="95" name="Freeform 95"/>
          <p:cNvSpPr/>
          <p:nvPr/>
        </p:nvSpPr>
        <p:spPr>
          <a:xfrm>
            <a:off x="7748953" y="8362120"/>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6" name="Freeform 96"/>
          <p:cNvSpPr/>
          <p:nvPr/>
        </p:nvSpPr>
        <p:spPr>
          <a:xfrm rot="-299626">
            <a:off x="9979447" y="1192377"/>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7" name="Freeform 97"/>
          <p:cNvSpPr/>
          <p:nvPr/>
        </p:nvSpPr>
        <p:spPr>
          <a:xfrm rot="3319912" flipH="1">
            <a:off x="9763021" y="3989783"/>
            <a:ext cx="801563" cy="693516"/>
          </a:xfrm>
          <a:custGeom>
            <a:avLst/>
            <a:gdLst/>
            <a:ahLst/>
            <a:cxnLst/>
            <a:rect l="l" t="t" r="r" b="b"/>
            <a:pathLst>
              <a:path w="801563" h="693516">
                <a:moveTo>
                  <a:pt x="801563" y="0"/>
                </a:moveTo>
                <a:lnTo>
                  <a:pt x="0" y="0"/>
                </a:lnTo>
                <a:lnTo>
                  <a:pt x="0" y="693517"/>
                </a:lnTo>
                <a:lnTo>
                  <a:pt x="801563" y="693517"/>
                </a:lnTo>
                <a:lnTo>
                  <a:pt x="801563" y="0"/>
                </a:lnTo>
                <a:close/>
              </a:path>
            </a:pathLst>
          </a:custGeom>
          <a:blipFill>
            <a:blip r:embed="rId10">
              <a:extLst>
                <a:ext uri="{96DAC541-7B7A-43D3-8B79-37D633B846F1}">
                  <asvg:svgBlip xmlns="" xmlns:asvg="http://schemas.microsoft.com/office/drawing/2016/SVG/main" r:embed="rId11"/>
                </a:ext>
              </a:extLst>
            </a:blip>
            <a:stretch>
              <a:fillRect l="-33955" t="-48632"/>
            </a:stretch>
          </a:blipFill>
        </p:spPr>
      </p:sp>
      <p:sp>
        <p:nvSpPr>
          <p:cNvPr id="98" name="Freeform 98"/>
          <p:cNvSpPr/>
          <p:nvPr/>
        </p:nvSpPr>
        <p:spPr>
          <a:xfrm rot="-9526410" flipH="1">
            <a:off x="15355303" y="780233"/>
            <a:ext cx="801563" cy="693516"/>
          </a:xfrm>
          <a:custGeom>
            <a:avLst/>
            <a:gdLst/>
            <a:ahLst/>
            <a:cxnLst/>
            <a:rect l="l" t="t" r="r" b="b"/>
            <a:pathLst>
              <a:path w="801563" h="693516">
                <a:moveTo>
                  <a:pt x="801563" y="0"/>
                </a:moveTo>
                <a:lnTo>
                  <a:pt x="0" y="0"/>
                </a:lnTo>
                <a:lnTo>
                  <a:pt x="0" y="693516"/>
                </a:lnTo>
                <a:lnTo>
                  <a:pt x="801563" y="693516"/>
                </a:lnTo>
                <a:lnTo>
                  <a:pt x="801563" y="0"/>
                </a:lnTo>
                <a:close/>
              </a:path>
            </a:pathLst>
          </a:custGeom>
          <a:blipFill>
            <a:blip r:embed="rId10">
              <a:extLst>
                <a:ext uri="{96DAC541-7B7A-43D3-8B79-37D633B846F1}">
                  <asvg:svgBlip xmlns="" xmlns:asvg="http://schemas.microsoft.com/office/drawing/2016/SVG/main" r:embed="rId11"/>
                </a:ext>
              </a:extLst>
            </a:blip>
            <a:stretch>
              <a:fillRect l="-33955" t="-48632"/>
            </a:stretch>
          </a:blipFill>
        </p:spPr>
      </p:sp>
      <p:grpSp>
        <p:nvGrpSpPr>
          <p:cNvPr id="99" name="Group 99"/>
          <p:cNvGrpSpPr/>
          <p:nvPr/>
        </p:nvGrpSpPr>
        <p:grpSpPr>
          <a:xfrm>
            <a:off x="2073830" y="818088"/>
            <a:ext cx="7425873" cy="1027166"/>
            <a:chOff x="0" y="0"/>
            <a:chExt cx="9901165" cy="1369555"/>
          </a:xfrm>
        </p:grpSpPr>
        <p:grpSp>
          <p:nvGrpSpPr>
            <p:cNvPr id="100" name="Group 100"/>
            <p:cNvGrpSpPr/>
            <p:nvPr/>
          </p:nvGrpSpPr>
          <p:grpSpPr>
            <a:xfrm>
              <a:off x="0" y="0"/>
              <a:ext cx="9901165" cy="1369555"/>
              <a:chOff x="0" y="0"/>
              <a:chExt cx="2490953" cy="344555"/>
            </a:xfrm>
          </p:grpSpPr>
          <p:sp>
            <p:nvSpPr>
              <p:cNvPr id="101" name="Freeform 101"/>
              <p:cNvSpPr/>
              <p:nvPr/>
            </p:nvSpPr>
            <p:spPr>
              <a:xfrm>
                <a:off x="0" y="0"/>
                <a:ext cx="2490953" cy="344555"/>
              </a:xfrm>
              <a:custGeom>
                <a:avLst/>
                <a:gdLst/>
                <a:ahLst/>
                <a:cxnLst/>
                <a:rect l="l" t="t" r="r" b="b"/>
                <a:pathLst>
                  <a:path w="2490953" h="344555">
                    <a:moveTo>
                      <a:pt x="104256" y="0"/>
                    </a:moveTo>
                    <a:lnTo>
                      <a:pt x="2386697" y="0"/>
                    </a:lnTo>
                    <a:cubicBezTo>
                      <a:pt x="2414347" y="0"/>
                      <a:pt x="2440865" y="10984"/>
                      <a:pt x="2460417" y="30536"/>
                    </a:cubicBezTo>
                    <a:cubicBezTo>
                      <a:pt x="2479969" y="50088"/>
                      <a:pt x="2490953" y="76606"/>
                      <a:pt x="2490953" y="104256"/>
                    </a:cubicBezTo>
                    <a:lnTo>
                      <a:pt x="2490953" y="240299"/>
                    </a:lnTo>
                    <a:cubicBezTo>
                      <a:pt x="2490953" y="267950"/>
                      <a:pt x="2479969" y="294468"/>
                      <a:pt x="2460417" y="314019"/>
                    </a:cubicBezTo>
                    <a:cubicBezTo>
                      <a:pt x="2440865" y="333571"/>
                      <a:pt x="2414347" y="344555"/>
                      <a:pt x="2386697" y="344555"/>
                    </a:cubicBezTo>
                    <a:lnTo>
                      <a:pt x="104256" y="344555"/>
                    </a:lnTo>
                    <a:cubicBezTo>
                      <a:pt x="76606" y="344555"/>
                      <a:pt x="50088" y="333571"/>
                      <a:pt x="30536" y="314019"/>
                    </a:cubicBezTo>
                    <a:cubicBezTo>
                      <a:pt x="10984" y="294468"/>
                      <a:pt x="0" y="267950"/>
                      <a:pt x="0" y="240299"/>
                    </a:cubicBezTo>
                    <a:lnTo>
                      <a:pt x="0" y="104256"/>
                    </a:lnTo>
                    <a:cubicBezTo>
                      <a:pt x="0" y="76606"/>
                      <a:pt x="10984" y="50088"/>
                      <a:pt x="30536" y="30536"/>
                    </a:cubicBezTo>
                    <a:cubicBezTo>
                      <a:pt x="50088" y="10984"/>
                      <a:pt x="76606" y="0"/>
                      <a:pt x="104256" y="0"/>
                    </a:cubicBezTo>
                    <a:close/>
                  </a:path>
                </a:pathLst>
              </a:custGeom>
              <a:solidFill>
                <a:srgbClr val="000000">
                  <a:alpha val="0"/>
                </a:srgbClr>
              </a:solidFill>
              <a:ln w="47625" cap="rnd">
                <a:solidFill>
                  <a:srgbClr val="E76262"/>
                </a:solidFill>
                <a:prstDash val="lgDash"/>
                <a:round/>
              </a:ln>
            </p:spPr>
          </p:sp>
          <p:sp>
            <p:nvSpPr>
              <p:cNvPr id="102" name="TextBox 102"/>
              <p:cNvSpPr txBox="1"/>
              <p:nvPr/>
            </p:nvSpPr>
            <p:spPr>
              <a:xfrm>
                <a:off x="0" y="-47625"/>
                <a:ext cx="2490953" cy="392180"/>
              </a:xfrm>
              <a:prstGeom prst="rect">
                <a:avLst/>
              </a:prstGeom>
            </p:spPr>
            <p:txBody>
              <a:bodyPr lIns="39886" tIns="39886" rIns="39886" bIns="39886" rtlCol="0" anchor="ctr"/>
              <a:lstStyle/>
              <a:p>
                <a:pPr algn="ctr">
                  <a:lnSpc>
                    <a:spcPts val="2660"/>
                  </a:lnSpc>
                </a:pPr>
                <a:endParaRPr/>
              </a:p>
            </p:txBody>
          </p:sp>
        </p:grpSp>
        <p:sp>
          <p:nvSpPr>
            <p:cNvPr id="103" name="TextBox 103"/>
            <p:cNvSpPr txBox="1"/>
            <p:nvPr/>
          </p:nvSpPr>
          <p:spPr>
            <a:xfrm>
              <a:off x="526881" y="254515"/>
              <a:ext cx="8982825" cy="901700"/>
            </a:xfrm>
            <a:prstGeom prst="rect">
              <a:avLst/>
            </a:prstGeom>
          </p:spPr>
          <p:txBody>
            <a:bodyPr lIns="0" tIns="0" rIns="0" bIns="0" rtlCol="0" anchor="t">
              <a:spAutoFit/>
            </a:bodyPr>
            <a:lstStyle/>
            <a:p>
              <a:pPr marL="0" lvl="0" indent="0" algn="l">
                <a:lnSpc>
                  <a:spcPts val="5345"/>
                </a:lnSpc>
                <a:spcBef>
                  <a:spcPct val="0"/>
                </a:spcBef>
              </a:pPr>
              <a:r>
                <a:rPr lang="en-US" sz="4454" b="1" dirty="0">
                  <a:solidFill>
                    <a:srgbClr val="503D36"/>
                  </a:solidFill>
                  <a:latin typeface="Muli Bold"/>
                  <a:ea typeface="Muli Bold"/>
                  <a:cs typeface="Muli Bold"/>
                  <a:sym typeface="Muli Bold"/>
                </a:rPr>
                <a:t>PHÂN CỤM LÀ GÌ?</a:t>
              </a:r>
            </a:p>
          </p:txBody>
        </p:sp>
      </p:grpSp>
      <p:sp>
        <p:nvSpPr>
          <p:cNvPr id="104" name="Freeform 104"/>
          <p:cNvSpPr/>
          <p:nvPr/>
        </p:nvSpPr>
        <p:spPr>
          <a:xfrm>
            <a:off x="10793368" y="1557229"/>
            <a:ext cx="5383468" cy="4666866"/>
          </a:xfrm>
          <a:custGeom>
            <a:avLst/>
            <a:gdLst/>
            <a:ahLst/>
            <a:cxnLst/>
            <a:rect l="l" t="t" r="r" b="b"/>
            <a:pathLst>
              <a:path w="5383468" h="4666866">
                <a:moveTo>
                  <a:pt x="0" y="0"/>
                </a:moveTo>
                <a:lnTo>
                  <a:pt x="5383467" y="0"/>
                </a:lnTo>
                <a:lnTo>
                  <a:pt x="5383467" y="4666866"/>
                </a:lnTo>
                <a:lnTo>
                  <a:pt x="0" y="4666866"/>
                </a:lnTo>
                <a:lnTo>
                  <a:pt x="0" y="0"/>
                </a:lnTo>
                <a:close/>
              </a:path>
            </a:pathLst>
          </a:custGeom>
          <a:blipFill>
            <a:blip r:embed="rId12"/>
            <a:stretch>
              <a:fillRect/>
            </a:stretch>
          </a:blipFill>
        </p:spPr>
      </p:sp>
      <p:grpSp>
        <p:nvGrpSpPr>
          <p:cNvPr id="105" name="Group 105"/>
          <p:cNvGrpSpPr/>
          <p:nvPr/>
        </p:nvGrpSpPr>
        <p:grpSpPr>
          <a:xfrm>
            <a:off x="594866" y="1690137"/>
            <a:ext cx="1347030" cy="7134325"/>
            <a:chOff x="-1" y="0"/>
            <a:chExt cx="1796040" cy="9512433"/>
          </a:xfrm>
        </p:grpSpPr>
        <p:sp>
          <p:nvSpPr>
            <p:cNvPr id="106" name="TextBox 106"/>
            <p:cNvSpPr txBox="1"/>
            <p:nvPr/>
          </p:nvSpPr>
          <p:spPr>
            <a:xfrm rot="5400000">
              <a:off x="660443" y="-660444"/>
              <a:ext cx="475151"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469216"/>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1598876"/>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2728538"/>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0" name="TextBox 110"/>
            <p:cNvSpPr txBox="1"/>
            <p:nvPr/>
          </p:nvSpPr>
          <p:spPr>
            <a:xfrm rot="5400000">
              <a:off x="660444" y="3858197"/>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1" name="TextBox 111"/>
            <p:cNvSpPr txBox="1"/>
            <p:nvPr/>
          </p:nvSpPr>
          <p:spPr>
            <a:xfrm rot="5400000">
              <a:off x="660444" y="4987857"/>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2" name="TextBox 112"/>
            <p:cNvSpPr txBox="1"/>
            <p:nvPr/>
          </p:nvSpPr>
          <p:spPr>
            <a:xfrm rot="5400000">
              <a:off x="660444" y="6117519"/>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3" name="TextBox 113"/>
            <p:cNvSpPr txBox="1"/>
            <p:nvPr/>
          </p:nvSpPr>
          <p:spPr>
            <a:xfrm rot="5400000">
              <a:off x="660444" y="7247179"/>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4" name="TextBox 114"/>
            <p:cNvSpPr txBox="1"/>
            <p:nvPr/>
          </p:nvSpPr>
          <p:spPr>
            <a:xfrm rot="5400000">
              <a:off x="660444" y="8376839"/>
              <a:ext cx="475151" cy="1796038"/>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15" name="TextBox 115"/>
          <p:cNvSpPr txBox="1"/>
          <p:nvPr/>
        </p:nvSpPr>
        <p:spPr>
          <a:xfrm>
            <a:off x="1729117" y="5441017"/>
            <a:ext cx="8682363" cy="905510"/>
          </a:xfrm>
          <a:prstGeom prst="rect">
            <a:avLst/>
          </a:prstGeom>
        </p:spPr>
        <p:txBody>
          <a:bodyPr lIns="0" tIns="0" rIns="0" bIns="0" rtlCol="0" anchor="t">
            <a:spAutoFit/>
          </a:bodyPr>
          <a:lstStyle/>
          <a:p>
            <a:pPr marL="561342" lvl="1" indent="-280671" algn="ctr">
              <a:lnSpc>
                <a:spcPts val="3640"/>
              </a:lnSpc>
              <a:spcBef>
                <a:spcPct val="0"/>
              </a:spcBef>
              <a:buFont typeface="Arial"/>
              <a:buChar char="•"/>
            </a:pPr>
            <a:r>
              <a:rPr lang="en-US" sz="2600" dirty="0" err="1">
                <a:solidFill>
                  <a:srgbClr val="503D36"/>
                </a:solidFill>
                <a:latin typeface="Sniglet"/>
                <a:ea typeface="Sniglet"/>
                <a:cs typeface="Sniglet"/>
                <a:sym typeface="Sniglet"/>
              </a:rPr>
              <a:t>Tập</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hợp</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các</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cụm</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kết</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quả</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từ</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phân</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tích</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cụm</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có</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thể</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được</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gọi</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là</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phân</a:t>
            </a:r>
            <a:r>
              <a:rPr lang="en-US" sz="2600" dirty="0">
                <a:solidFill>
                  <a:srgbClr val="503D36"/>
                </a:solidFill>
                <a:latin typeface="Sniglet"/>
                <a:ea typeface="Sniglet"/>
                <a:cs typeface="Sniglet"/>
                <a:sym typeface="Sniglet"/>
              </a:rPr>
              <a:t> </a:t>
            </a:r>
            <a:r>
              <a:rPr lang="en-US" sz="2600" dirty="0" err="1">
                <a:solidFill>
                  <a:srgbClr val="503D36"/>
                </a:solidFill>
                <a:latin typeface="Sniglet"/>
                <a:ea typeface="Sniglet"/>
                <a:cs typeface="Sniglet"/>
                <a:sym typeface="Sniglet"/>
              </a:rPr>
              <a:t>cụm</a:t>
            </a:r>
            <a:r>
              <a:rPr lang="en-US" sz="2600" dirty="0">
                <a:solidFill>
                  <a:srgbClr val="503D36"/>
                </a:solidFill>
                <a:latin typeface="Sniglet"/>
                <a:ea typeface="Sniglet"/>
                <a:cs typeface="Sniglet"/>
                <a:sym typeface="Sniglet"/>
              </a:rPr>
              <a:t>.</a:t>
            </a:r>
          </a:p>
        </p:txBody>
      </p:sp>
      <p:sp>
        <p:nvSpPr>
          <p:cNvPr id="116" name="TextBox 116"/>
          <p:cNvSpPr txBox="1"/>
          <p:nvPr/>
        </p:nvSpPr>
        <p:spPr>
          <a:xfrm>
            <a:off x="1729117" y="3714485"/>
            <a:ext cx="8711712" cy="1362675"/>
          </a:xfrm>
          <a:prstGeom prst="rect">
            <a:avLst/>
          </a:prstGeom>
        </p:spPr>
        <p:txBody>
          <a:bodyPr lIns="0" tIns="0" rIns="0" bIns="0" rtlCol="0" anchor="t">
            <a:spAutoFit/>
          </a:bodyPr>
          <a:lstStyle/>
          <a:p>
            <a:pPr marL="561634" lvl="1" indent="-280817" algn="just">
              <a:lnSpc>
                <a:spcPts val="3641"/>
              </a:lnSpc>
              <a:spcBef>
                <a:spcPct val="0"/>
              </a:spcBef>
              <a:buFont typeface="Arial"/>
              <a:buChar char="•"/>
            </a:pPr>
            <a:r>
              <a:rPr lang="en-US" sz="2601" dirty="0" err="1">
                <a:solidFill>
                  <a:srgbClr val="503D36"/>
                </a:solidFill>
                <a:latin typeface="Sniglet"/>
                <a:ea typeface="Sniglet"/>
                <a:cs typeface="Sniglet"/>
                <a:sym typeface="Sniglet"/>
              </a:rPr>
              <a:t>Mỗi</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tập</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hợp</a:t>
            </a:r>
            <a:r>
              <a:rPr lang="en-US" sz="2601" dirty="0">
                <a:solidFill>
                  <a:srgbClr val="503D36"/>
                </a:solidFill>
                <a:latin typeface="Sniglet"/>
                <a:ea typeface="Sniglet"/>
                <a:cs typeface="Sniglet"/>
                <a:sym typeface="Sniglet"/>
              </a:rPr>
              <a:t> con </a:t>
            </a:r>
            <a:r>
              <a:rPr lang="en-US" sz="2601" dirty="0" err="1">
                <a:solidFill>
                  <a:srgbClr val="503D36"/>
                </a:solidFill>
                <a:latin typeface="Sniglet"/>
                <a:ea typeface="Sniglet"/>
                <a:cs typeface="Sniglet"/>
                <a:sym typeface="Sniglet"/>
              </a:rPr>
              <a:t>là</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một</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cụm</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sao</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cho</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các</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đối</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tượng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trong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một</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cụm</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tương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tự</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nhau</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nhưng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không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giống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với</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các</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đối</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tượng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trong</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các</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cụm</a:t>
            </a:r>
            <a:r>
              <a:rPr lang="en-US" sz="2601" dirty="0">
                <a:solidFill>
                  <a:srgbClr val="503D36"/>
                </a:solidFill>
                <a:latin typeface="Sniglet"/>
                <a:ea typeface="Sniglet"/>
                <a:cs typeface="Sniglet"/>
                <a:sym typeface="Sniglet"/>
              </a:rPr>
              <a:t> </a:t>
            </a:r>
            <a:r>
              <a:rPr lang="en-US" sz="2601" dirty="0" err="1">
                <a:solidFill>
                  <a:srgbClr val="503D36"/>
                </a:solidFill>
                <a:latin typeface="Sniglet"/>
                <a:ea typeface="Sniglet"/>
                <a:cs typeface="Sniglet"/>
                <a:sym typeface="Sniglet"/>
              </a:rPr>
              <a:t>khác</a:t>
            </a:r>
            <a:r>
              <a:rPr lang="en-US" sz="2601" dirty="0">
                <a:solidFill>
                  <a:srgbClr val="503D36"/>
                </a:solidFill>
                <a:latin typeface="Sniglet"/>
                <a:ea typeface="Sniglet"/>
                <a:cs typeface="Sniglet"/>
                <a:sym typeface="Sniglet"/>
              </a:rPr>
              <a:t>. </a:t>
            </a:r>
          </a:p>
        </p:txBody>
      </p:sp>
      <p:grpSp>
        <p:nvGrpSpPr>
          <p:cNvPr id="117" name="Group 117"/>
          <p:cNvGrpSpPr/>
          <p:nvPr/>
        </p:nvGrpSpPr>
        <p:grpSpPr>
          <a:xfrm>
            <a:off x="2073830" y="6646862"/>
            <a:ext cx="11850876" cy="2231179"/>
            <a:chOff x="0" y="0"/>
            <a:chExt cx="15801168" cy="2974905"/>
          </a:xfrm>
        </p:grpSpPr>
        <p:sp>
          <p:nvSpPr>
            <p:cNvPr id="118" name="Freeform 118"/>
            <p:cNvSpPr/>
            <p:nvPr/>
          </p:nvSpPr>
          <p:spPr>
            <a:xfrm>
              <a:off x="1883483" y="0"/>
              <a:ext cx="13917685" cy="2974905"/>
            </a:xfrm>
            <a:custGeom>
              <a:avLst/>
              <a:gdLst/>
              <a:ahLst/>
              <a:cxnLst/>
              <a:rect l="l" t="t" r="r" b="b"/>
              <a:pathLst>
                <a:path w="13917685" h="2974905">
                  <a:moveTo>
                    <a:pt x="0" y="0"/>
                  </a:moveTo>
                  <a:lnTo>
                    <a:pt x="13917685" y="0"/>
                  </a:lnTo>
                  <a:lnTo>
                    <a:pt x="13917685" y="2974905"/>
                  </a:lnTo>
                  <a:lnTo>
                    <a:pt x="0" y="2974905"/>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19" name="Freeform 119"/>
            <p:cNvSpPr/>
            <p:nvPr/>
          </p:nvSpPr>
          <p:spPr>
            <a:xfrm>
              <a:off x="0" y="643060"/>
              <a:ext cx="1692829" cy="1640505"/>
            </a:xfrm>
            <a:custGeom>
              <a:avLst/>
              <a:gdLst/>
              <a:ahLst/>
              <a:cxnLst/>
              <a:rect l="l" t="t" r="r" b="b"/>
              <a:pathLst>
                <a:path w="1692829" h="1640505">
                  <a:moveTo>
                    <a:pt x="0" y="0"/>
                  </a:moveTo>
                  <a:lnTo>
                    <a:pt x="1692829" y="0"/>
                  </a:lnTo>
                  <a:lnTo>
                    <a:pt x="1692829" y="1640505"/>
                  </a:lnTo>
                  <a:lnTo>
                    <a:pt x="0" y="1640505"/>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20" name="TextBox 120"/>
            <p:cNvSpPr txBox="1"/>
            <p:nvPr/>
          </p:nvSpPr>
          <p:spPr>
            <a:xfrm>
              <a:off x="2943621" y="486879"/>
              <a:ext cx="12271408" cy="2104884"/>
            </a:xfrm>
            <a:prstGeom prst="rect">
              <a:avLst/>
            </a:prstGeom>
          </p:spPr>
          <p:txBody>
            <a:bodyPr lIns="0" tIns="0" rIns="0" bIns="0" rtlCol="0" anchor="t">
              <a:spAutoFit/>
            </a:bodyPr>
            <a:lstStyle/>
            <a:p>
              <a:pPr marL="486672" lvl="1" indent="-243336" algn="l">
                <a:lnSpc>
                  <a:spcPts val="3155"/>
                </a:lnSpc>
                <a:spcBef>
                  <a:spcPct val="0"/>
                </a:spcBef>
                <a:buFont typeface="Arial"/>
                <a:buChar char="•"/>
              </a:pPr>
              <a:r>
                <a:rPr lang="en-US" sz="2254" dirty="0" err="1">
                  <a:solidFill>
                    <a:srgbClr val="503D36"/>
                  </a:solidFill>
                  <a:latin typeface="Sniglet"/>
                  <a:ea typeface="Sniglet"/>
                  <a:cs typeface="Sniglet"/>
                  <a:sym typeface="Sniglet"/>
                </a:rPr>
                <a:t>Trong</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bối</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cảnh</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này</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các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phương</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pháp</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phân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cụm</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khác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nhau</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có</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thể</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tạo</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ra</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các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cụm</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khác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nhau</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trên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cùng</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một</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tập</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dữ</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liệu</a:t>
              </a:r>
              <a:r>
                <a:rPr lang="en-US" sz="2254" dirty="0">
                  <a:solidFill>
                    <a:srgbClr val="503D36"/>
                  </a:solidFill>
                  <a:latin typeface="Sniglet"/>
                  <a:ea typeface="Sniglet"/>
                  <a:cs typeface="Sniglet"/>
                  <a:sym typeface="Sniglet"/>
                </a:rPr>
                <a:t>. </a:t>
              </a:r>
            </a:p>
            <a:p>
              <a:pPr marL="486672" lvl="1" indent="-243336" algn="l">
                <a:lnSpc>
                  <a:spcPts val="3155"/>
                </a:lnSpc>
                <a:spcBef>
                  <a:spcPct val="0"/>
                </a:spcBef>
                <a:buFont typeface="Arial"/>
                <a:buChar char="•"/>
              </a:pPr>
              <a:r>
                <a:rPr lang="en-US" sz="2254" dirty="0" err="1">
                  <a:solidFill>
                    <a:srgbClr val="503D36"/>
                  </a:solidFill>
                  <a:latin typeface="Sniglet"/>
                  <a:ea typeface="Sniglet"/>
                  <a:cs typeface="Sniglet"/>
                  <a:sym typeface="Sniglet"/>
                </a:rPr>
                <a:t>Phân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cụm</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không</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được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thực</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hiện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bởi</a:t>
              </a:r>
              <a:r>
                <a:rPr lang="en-US" sz="2254" dirty="0">
                  <a:solidFill>
                    <a:srgbClr val="503D36"/>
                  </a:solidFill>
                  <a:latin typeface="Sniglet"/>
                  <a:ea typeface="Sniglet"/>
                  <a:cs typeface="Sniglet"/>
                  <a:sym typeface="Sniglet"/>
                </a:rPr>
                <a:t> con </a:t>
              </a:r>
              <a:r>
                <a:rPr lang="en-US" sz="2254" dirty="0" err="1">
                  <a:solidFill>
                    <a:srgbClr val="503D36"/>
                  </a:solidFill>
                  <a:latin typeface="Sniglet"/>
                  <a:ea typeface="Sniglet"/>
                  <a:cs typeface="Sniglet"/>
                  <a:sym typeface="Sniglet"/>
                </a:rPr>
                <a:t>người</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mà</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bởi</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thuật</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toán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phân</a:t>
              </a:r>
              <a:r>
                <a:rPr lang="en-US" sz="2254" dirty="0">
                  <a:solidFill>
                    <a:srgbClr val="503D36"/>
                  </a:solidFill>
                  <a:latin typeface="Sniglet"/>
                  <a:ea typeface="Sniglet"/>
                  <a:cs typeface="Sniglet"/>
                  <a:sym typeface="Sniglet"/>
                </a:rPr>
                <a:t> </a:t>
              </a:r>
              <a:r>
                <a:rPr lang="en-US" sz="2254" dirty="0" err="1">
                  <a:solidFill>
                    <a:srgbClr val="503D36"/>
                  </a:solidFill>
                  <a:latin typeface="Sniglet"/>
                  <a:ea typeface="Sniglet"/>
                  <a:cs typeface="Sniglet"/>
                  <a:sym typeface="Sniglet"/>
                </a:rPr>
                <a:t>cụm</a:t>
              </a:r>
              <a:r>
                <a:rPr lang="en-US" sz="2254" dirty="0">
                  <a:solidFill>
                    <a:srgbClr val="503D36"/>
                  </a:solidFill>
                  <a:latin typeface="Sniglet"/>
                  <a:ea typeface="Sniglet"/>
                  <a:cs typeface="Sniglet"/>
                  <a:sym typeface="Sniglet"/>
                </a:rPr>
                <a:t>.</a:t>
              </a: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fill="hold"/>
                                        <p:tgtEl>
                                          <p:spTgt spid="104"/>
                                        </p:tgtEl>
                                        <p:attrNameLst>
                                          <p:attrName>ppt_x</p:attrName>
                                        </p:attrNameLst>
                                      </p:cBhvr>
                                      <p:tavLst>
                                        <p:tav tm="0">
                                          <p:val>
                                            <p:strVal val="#ppt_x"/>
                                          </p:val>
                                        </p:tav>
                                        <p:tav tm="100000">
                                          <p:val>
                                            <p:strVal val="#ppt_x"/>
                                          </p:val>
                                        </p:tav>
                                      </p:tavLst>
                                    </p:anim>
                                    <p:anim calcmode="lin" valueType="num">
                                      <p:cBhvr additive="base">
                                        <p:cTn id="1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barn(inVertical)">
                                      <p:cBhvr>
                                        <p:cTn id="18" dur="500"/>
                                        <p:tgtEl>
                                          <p:spTgt spid="9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barn(inVertical)">
                                      <p:cBhvr>
                                        <p:cTn id="21" dur="500"/>
                                        <p:tgtEl>
                                          <p:spTgt spid="11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barn(inVertical)">
                                      <p:cBhvr>
                                        <p:cTn id="24" dur="500"/>
                                        <p:tgtEl>
                                          <p:spTgt spid="1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7"/>
                                        </p:tgtEl>
                                        <p:attrNameLst>
                                          <p:attrName>style.visibility</p:attrName>
                                        </p:attrNameLst>
                                      </p:cBhvr>
                                      <p:to>
                                        <p:strVal val="visible"/>
                                      </p:to>
                                    </p:set>
                                    <p:anim calcmode="lin" valueType="num">
                                      <p:cBhvr additive="base">
                                        <p:cTn id="29" dur="500" fill="hold"/>
                                        <p:tgtEl>
                                          <p:spTgt spid="117"/>
                                        </p:tgtEl>
                                        <p:attrNameLst>
                                          <p:attrName>ppt_x</p:attrName>
                                        </p:attrNameLst>
                                      </p:cBhvr>
                                      <p:tavLst>
                                        <p:tav tm="0">
                                          <p:val>
                                            <p:strVal val="#ppt_x"/>
                                          </p:val>
                                        </p:tav>
                                        <p:tav tm="100000">
                                          <p:val>
                                            <p:strVal val="#ppt_x"/>
                                          </p:val>
                                        </p:tav>
                                      </p:tavLst>
                                    </p:anim>
                                    <p:anim calcmode="lin" valueType="num">
                                      <p:cBhvr additive="base">
                                        <p:cTn id="3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5" grpId="0"/>
      <p:bldP spid="1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164201" y="5190915"/>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6477329"/>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7763743"/>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1331671"/>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2618086"/>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3904500"/>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2" name="TextBox 42"/>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5" name="TextBox 45"/>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grpSp>
        <p:nvGrpSpPr>
          <p:cNvPr id="46" name="Group 46"/>
          <p:cNvGrpSpPr/>
          <p:nvPr/>
        </p:nvGrpSpPr>
        <p:grpSpPr>
          <a:xfrm>
            <a:off x="661541" y="1470992"/>
            <a:ext cx="1232729" cy="7134324"/>
            <a:chOff x="0" y="0"/>
            <a:chExt cx="1643639" cy="9512432"/>
          </a:xfrm>
        </p:grpSpPr>
        <p:sp>
          <p:nvSpPr>
            <p:cNvPr id="47" name="TextBox 47"/>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6" name="Freeform 56"/>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sp>
        <p:nvSpPr>
          <p:cNvPr id="57" name="Freeform 57"/>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5"/>
            <a:stretch>
              <a:fillRect/>
            </a:stretch>
          </a:blipFill>
        </p:spPr>
      </p:sp>
      <p:grpSp>
        <p:nvGrpSpPr>
          <p:cNvPr id="58" name="Group 58"/>
          <p:cNvGrpSpPr/>
          <p:nvPr/>
        </p:nvGrpSpPr>
        <p:grpSpPr>
          <a:xfrm>
            <a:off x="1028700" y="743240"/>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sp>
        <p:nvSpPr>
          <p:cNvPr id="61" name="Freeform 61"/>
          <p:cNvSpPr/>
          <p:nvPr/>
        </p:nvSpPr>
        <p:spPr>
          <a:xfrm rot="-320063">
            <a:off x="11954634" y="7251265"/>
            <a:ext cx="3940143" cy="189619"/>
          </a:xfrm>
          <a:custGeom>
            <a:avLst/>
            <a:gdLst/>
            <a:ahLst/>
            <a:cxnLst/>
            <a:rect l="l" t="t" r="r" b="b"/>
            <a:pathLst>
              <a:path w="3940143" h="189619">
                <a:moveTo>
                  <a:pt x="0" y="0"/>
                </a:moveTo>
                <a:lnTo>
                  <a:pt x="3940143" y="0"/>
                </a:lnTo>
                <a:lnTo>
                  <a:pt x="3940143" y="189620"/>
                </a:lnTo>
                <a:lnTo>
                  <a:pt x="0" y="189620"/>
                </a:lnTo>
                <a:lnTo>
                  <a:pt x="0" y="0"/>
                </a:lnTo>
                <a:close/>
              </a:path>
            </a:pathLst>
          </a:custGeom>
          <a:blipFill>
            <a:blip r:embed="rId4"/>
            <a:stretch>
              <a:fillRect/>
            </a:stretch>
          </a:blipFill>
        </p:spPr>
      </p:sp>
      <p:grpSp>
        <p:nvGrpSpPr>
          <p:cNvPr id="62" name="Group 62"/>
          <p:cNvGrpSpPr/>
          <p:nvPr/>
        </p:nvGrpSpPr>
        <p:grpSpPr>
          <a:xfrm>
            <a:off x="1211231" y="1117732"/>
            <a:ext cx="14956138" cy="8229600"/>
            <a:chOff x="0" y="0"/>
            <a:chExt cx="3939065" cy="2167467"/>
          </a:xfrm>
        </p:grpSpPr>
        <p:sp>
          <p:nvSpPr>
            <p:cNvPr id="63" name="Freeform 63"/>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64" name="TextBox 64"/>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1540290" y="1622751"/>
            <a:ext cx="263115" cy="26311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7" name="TextBox 6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8" name="Group 68"/>
          <p:cNvGrpSpPr/>
          <p:nvPr/>
        </p:nvGrpSpPr>
        <p:grpSpPr>
          <a:xfrm>
            <a:off x="1540290" y="2470372"/>
            <a:ext cx="263115" cy="26311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0" name="TextBox 7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1" name="Group 71"/>
          <p:cNvGrpSpPr/>
          <p:nvPr/>
        </p:nvGrpSpPr>
        <p:grpSpPr>
          <a:xfrm>
            <a:off x="1540290" y="3317993"/>
            <a:ext cx="263115" cy="26311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3" name="TextBox 7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4" name="Group 74"/>
          <p:cNvGrpSpPr/>
          <p:nvPr/>
        </p:nvGrpSpPr>
        <p:grpSpPr>
          <a:xfrm>
            <a:off x="1540290" y="4165614"/>
            <a:ext cx="263115" cy="26311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6" name="TextBox 7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7" name="Group 77"/>
          <p:cNvGrpSpPr/>
          <p:nvPr/>
        </p:nvGrpSpPr>
        <p:grpSpPr>
          <a:xfrm>
            <a:off x="1540290" y="5013235"/>
            <a:ext cx="263115" cy="263115"/>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9" name="TextBox 7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0" name="Group 80"/>
          <p:cNvGrpSpPr/>
          <p:nvPr/>
        </p:nvGrpSpPr>
        <p:grpSpPr>
          <a:xfrm>
            <a:off x="1540290" y="5860856"/>
            <a:ext cx="263115" cy="263115"/>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2" name="TextBox 8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3" name="Group 83"/>
          <p:cNvGrpSpPr/>
          <p:nvPr/>
        </p:nvGrpSpPr>
        <p:grpSpPr>
          <a:xfrm>
            <a:off x="1540290" y="6708477"/>
            <a:ext cx="263115" cy="263115"/>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5" name="TextBox 8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6" name="Group 86"/>
          <p:cNvGrpSpPr/>
          <p:nvPr/>
        </p:nvGrpSpPr>
        <p:grpSpPr>
          <a:xfrm>
            <a:off x="1540290" y="7556097"/>
            <a:ext cx="263115" cy="263115"/>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8" name="TextBox 8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9" name="Group 89"/>
          <p:cNvGrpSpPr/>
          <p:nvPr/>
        </p:nvGrpSpPr>
        <p:grpSpPr>
          <a:xfrm>
            <a:off x="1540290" y="8403718"/>
            <a:ext cx="263115" cy="263115"/>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1" name="TextBox 9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2" name="Freeform 92"/>
          <p:cNvSpPr/>
          <p:nvPr/>
        </p:nvSpPr>
        <p:spPr>
          <a:xfrm>
            <a:off x="14972659" y="4531785"/>
            <a:ext cx="1395047" cy="304713"/>
          </a:xfrm>
          <a:custGeom>
            <a:avLst/>
            <a:gdLst/>
            <a:ahLst/>
            <a:cxnLst/>
            <a:rect l="l" t="t" r="r" b="b"/>
            <a:pathLst>
              <a:path w="1395047" h="304713">
                <a:moveTo>
                  <a:pt x="0" y="0"/>
                </a:moveTo>
                <a:lnTo>
                  <a:pt x="1395046" y="0"/>
                </a:lnTo>
                <a:lnTo>
                  <a:pt x="1395046" y="304712"/>
                </a:lnTo>
                <a:lnTo>
                  <a:pt x="0" y="304712"/>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3" name="Freeform 93"/>
          <p:cNvSpPr/>
          <p:nvPr/>
        </p:nvSpPr>
        <p:spPr>
          <a:xfrm>
            <a:off x="8446477" y="8605316"/>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4" name="Freeform 94"/>
          <p:cNvSpPr/>
          <p:nvPr/>
        </p:nvSpPr>
        <p:spPr>
          <a:xfrm rot="-299626">
            <a:off x="11127606" y="1562612"/>
            <a:ext cx="1395047" cy="304713"/>
          </a:xfrm>
          <a:custGeom>
            <a:avLst/>
            <a:gdLst/>
            <a:ahLst/>
            <a:cxnLst/>
            <a:rect l="l" t="t" r="r" b="b"/>
            <a:pathLst>
              <a:path w="1395047" h="304713">
                <a:moveTo>
                  <a:pt x="0" y="0"/>
                </a:moveTo>
                <a:lnTo>
                  <a:pt x="1395046" y="0"/>
                </a:lnTo>
                <a:lnTo>
                  <a:pt x="1395046" y="304713"/>
                </a:lnTo>
                <a:lnTo>
                  <a:pt x="0" y="304713"/>
                </a:lnTo>
                <a:lnTo>
                  <a:pt x="0" y="0"/>
                </a:lnTo>
                <a:close/>
              </a:path>
            </a:pathLst>
          </a:custGeom>
          <a:blipFill>
            <a:blip r:embed="rId8">
              <a:extLst>
                <a:ext uri="{96DAC541-7B7A-43D3-8B79-37D633B846F1}">
                  <asvg:svgBlip xmlns="" xmlns:asvg="http://schemas.microsoft.com/office/drawing/2016/SVG/main" r:embed="rId9"/>
                </a:ext>
              </a:extLst>
            </a:blip>
            <a:stretch>
              <a:fillRect t="-112263"/>
            </a:stretch>
          </a:blipFill>
        </p:spPr>
      </p:sp>
      <p:sp>
        <p:nvSpPr>
          <p:cNvPr id="95" name="Freeform 95"/>
          <p:cNvSpPr/>
          <p:nvPr/>
        </p:nvSpPr>
        <p:spPr>
          <a:xfrm rot="-9526410" flipH="1">
            <a:off x="15071014" y="1527933"/>
            <a:ext cx="801563" cy="693516"/>
          </a:xfrm>
          <a:custGeom>
            <a:avLst/>
            <a:gdLst/>
            <a:ahLst/>
            <a:cxnLst/>
            <a:rect l="l" t="t" r="r" b="b"/>
            <a:pathLst>
              <a:path w="801563" h="693516">
                <a:moveTo>
                  <a:pt x="801563" y="0"/>
                </a:moveTo>
                <a:lnTo>
                  <a:pt x="0" y="0"/>
                </a:lnTo>
                <a:lnTo>
                  <a:pt x="0" y="693517"/>
                </a:lnTo>
                <a:lnTo>
                  <a:pt x="801563" y="693517"/>
                </a:lnTo>
                <a:lnTo>
                  <a:pt x="801563" y="0"/>
                </a:lnTo>
                <a:close/>
              </a:path>
            </a:pathLst>
          </a:custGeom>
          <a:blipFill>
            <a:blip r:embed="rId10">
              <a:extLst>
                <a:ext uri="{96DAC541-7B7A-43D3-8B79-37D633B846F1}">
                  <asvg:svgBlip xmlns="" xmlns:asvg="http://schemas.microsoft.com/office/drawing/2016/SVG/main" r:embed="rId11"/>
                </a:ext>
              </a:extLst>
            </a:blip>
            <a:stretch>
              <a:fillRect l="-33955" t="-48632"/>
            </a:stretch>
          </a:blipFill>
        </p:spPr>
      </p:sp>
      <p:sp>
        <p:nvSpPr>
          <p:cNvPr id="96" name="Freeform 96"/>
          <p:cNvSpPr/>
          <p:nvPr/>
        </p:nvSpPr>
        <p:spPr>
          <a:xfrm>
            <a:off x="6786004" y="4400340"/>
            <a:ext cx="4365270" cy="2913818"/>
          </a:xfrm>
          <a:custGeom>
            <a:avLst/>
            <a:gdLst/>
            <a:ahLst/>
            <a:cxnLst/>
            <a:rect l="l" t="t" r="r" b="b"/>
            <a:pathLst>
              <a:path w="4365270" h="2913818">
                <a:moveTo>
                  <a:pt x="0" y="0"/>
                </a:moveTo>
                <a:lnTo>
                  <a:pt x="4365270" y="0"/>
                </a:lnTo>
                <a:lnTo>
                  <a:pt x="4365270" y="2913817"/>
                </a:lnTo>
                <a:lnTo>
                  <a:pt x="0" y="2913817"/>
                </a:lnTo>
                <a:lnTo>
                  <a:pt x="0" y="0"/>
                </a:lnTo>
                <a:close/>
              </a:path>
            </a:pathLst>
          </a:custGeom>
          <a:blipFill>
            <a:blip r:embed="rId12"/>
            <a:stretch>
              <a:fillRect/>
            </a:stretch>
          </a:blipFill>
        </p:spPr>
      </p:sp>
      <p:sp>
        <p:nvSpPr>
          <p:cNvPr id="97" name="Freeform 97"/>
          <p:cNvSpPr/>
          <p:nvPr/>
        </p:nvSpPr>
        <p:spPr>
          <a:xfrm>
            <a:off x="2044339" y="5473363"/>
            <a:ext cx="4419084" cy="3061912"/>
          </a:xfrm>
          <a:custGeom>
            <a:avLst/>
            <a:gdLst/>
            <a:ahLst/>
            <a:cxnLst/>
            <a:rect l="l" t="t" r="r" b="b"/>
            <a:pathLst>
              <a:path w="4419084" h="3061912">
                <a:moveTo>
                  <a:pt x="0" y="0"/>
                </a:moveTo>
                <a:lnTo>
                  <a:pt x="4419084" y="0"/>
                </a:lnTo>
                <a:lnTo>
                  <a:pt x="4419084" y="3061913"/>
                </a:lnTo>
                <a:lnTo>
                  <a:pt x="0" y="3061913"/>
                </a:lnTo>
                <a:lnTo>
                  <a:pt x="0" y="0"/>
                </a:lnTo>
                <a:close/>
              </a:path>
            </a:pathLst>
          </a:custGeom>
          <a:blipFill>
            <a:blip r:embed="rId13"/>
            <a:stretch>
              <a:fillRect/>
            </a:stretch>
          </a:blipFill>
        </p:spPr>
      </p:sp>
      <p:sp>
        <p:nvSpPr>
          <p:cNvPr id="98" name="Freeform 98"/>
          <p:cNvSpPr/>
          <p:nvPr/>
        </p:nvSpPr>
        <p:spPr>
          <a:xfrm>
            <a:off x="11473856" y="5345419"/>
            <a:ext cx="4776091" cy="2931326"/>
          </a:xfrm>
          <a:custGeom>
            <a:avLst/>
            <a:gdLst/>
            <a:ahLst/>
            <a:cxnLst/>
            <a:rect l="l" t="t" r="r" b="b"/>
            <a:pathLst>
              <a:path w="4776091" h="2931326">
                <a:moveTo>
                  <a:pt x="0" y="0"/>
                </a:moveTo>
                <a:lnTo>
                  <a:pt x="4776091" y="0"/>
                </a:lnTo>
                <a:lnTo>
                  <a:pt x="4776091" y="2931326"/>
                </a:lnTo>
                <a:lnTo>
                  <a:pt x="0" y="2931326"/>
                </a:lnTo>
                <a:lnTo>
                  <a:pt x="0" y="0"/>
                </a:lnTo>
                <a:close/>
              </a:path>
            </a:pathLst>
          </a:custGeom>
          <a:blipFill>
            <a:blip r:embed="rId14"/>
            <a:stretch>
              <a:fillRect/>
            </a:stretch>
          </a:blipFill>
        </p:spPr>
      </p:sp>
      <p:sp>
        <p:nvSpPr>
          <p:cNvPr id="99" name="TextBox 99"/>
          <p:cNvSpPr txBox="1"/>
          <p:nvPr/>
        </p:nvSpPr>
        <p:spPr>
          <a:xfrm>
            <a:off x="1540290" y="2811055"/>
            <a:ext cx="14354770" cy="1764030"/>
          </a:xfrm>
          <a:prstGeom prst="rect">
            <a:avLst/>
          </a:prstGeom>
        </p:spPr>
        <p:txBody>
          <a:bodyPr lIns="0" tIns="0" rIns="0" bIns="0" rtlCol="0" anchor="t">
            <a:spAutoFit/>
          </a:bodyPr>
          <a:lstStyle/>
          <a:p>
            <a:pPr marL="690879" lvl="1" indent="-345439" algn="ctr">
              <a:lnSpc>
                <a:spcPts val="4799"/>
              </a:lnSpc>
              <a:buFont typeface="Arial"/>
              <a:buChar char="•"/>
            </a:pPr>
            <a:r>
              <a:rPr lang="en-US" sz="3199" dirty="0" err="1">
                <a:solidFill>
                  <a:srgbClr val="503D36"/>
                </a:solidFill>
                <a:latin typeface="Sniglet"/>
                <a:ea typeface="Sniglet"/>
                <a:cs typeface="Sniglet"/>
                <a:sym typeface="Sniglet"/>
              </a:rPr>
              <a:t>Phân</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tích</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phân</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cụm</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được</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sử</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dụng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rộng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rãi</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trong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nhiều</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ứng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dụng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như</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nghiên</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cứu</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thị</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trường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nhận</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dạng</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mẫu</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phân</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tích</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dữ</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liệu</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và</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xử</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lý</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hình</a:t>
            </a:r>
            <a:r>
              <a:rPr lang="en-US" sz="3199" dirty="0">
                <a:solidFill>
                  <a:srgbClr val="503D36"/>
                </a:solidFill>
                <a:latin typeface="Sniglet"/>
                <a:ea typeface="Sniglet"/>
                <a:cs typeface="Sniglet"/>
                <a:sym typeface="Sniglet"/>
              </a:rPr>
              <a:t> </a:t>
            </a:r>
            <a:r>
              <a:rPr lang="en-US" sz="3199" dirty="0" err="1">
                <a:solidFill>
                  <a:srgbClr val="503D36"/>
                </a:solidFill>
                <a:latin typeface="Sniglet"/>
                <a:ea typeface="Sniglet"/>
                <a:cs typeface="Sniglet"/>
                <a:sym typeface="Sniglet"/>
              </a:rPr>
              <a:t>ảnh</a:t>
            </a:r>
            <a:r>
              <a:rPr lang="en-US" sz="3199" dirty="0">
                <a:solidFill>
                  <a:srgbClr val="503D36"/>
                </a:solidFill>
                <a:latin typeface="Sniglet"/>
                <a:ea typeface="Sniglet"/>
                <a:cs typeface="Sniglet"/>
                <a:sym typeface="Sniglet"/>
              </a:rPr>
              <a:t>…</a:t>
            </a:r>
          </a:p>
          <a:p>
            <a:pPr marL="0" lvl="0" indent="0" algn="ctr">
              <a:lnSpc>
                <a:spcPts val="4799"/>
              </a:lnSpc>
              <a:spcBef>
                <a:spcPct val="0"/>
              </a:spcBef>
            </a:pPr>
            <a:endParaRPr lang="en-US" sz="3199" dirty="0">
              <a:solidFill>
                <a:srgbClr val="503D36"/>
              </a:solidFill>
              <a:latin typeface="Sniglet"/>
              <a:ea typeface="Sniglet"/>
              <a:cs typeface="Sniglet"/>
              <a:sym typeface="Sniglet"/>
            </a:endParaRPr>
          </a:p>
        </p:txBody>
      </p:sp>
      <p:grpSp>
        <p:nvGrpSpPr>
          <p:cNvPr id="100" name="Group 100"/>
          <p:cNvGrpSpPr/>
          <p:nvPr/>
        </p:nvGrpSpPr>
        <p:grpSpPr>
          <a:xfrm>
            <a:off x="2171484" y="1315863"/>
            <a:ext cx="8282629" cy="1279467"/>
            <a:chOff x="0" y="0"/>
            <a:chExt cx="11043505" cy="1705956"/>
          </a:xfrm>
        </p:grpSpPr>
        <p:grpSp>
          <p:nvGrpSpPr>
            <p:cNvPr id="101" name="Group 101"/>
            <p:cNvGrpSpPr/>
            <p:nvPr/>
          </p:nvGrpSpPr>
          <p:grpSpPr>
            <a:xfrm>
              <a:off x="0" y="0"/>
              <a:ext cx="10762691" cy="1705956"/>
              <a:chOff x="0" y="0"/>
              <a:chExt cx="2707697" cy="429188"/>
            </a:xfrm>
          </p:grpSpPr>
          <p:sp>
            <p:nvSpPr>
              <p:cNvPr id="102" name="Freeform 102"/>
              <p:cNvSpPr/>
              <p:nvPr/>
            </p:nvSpPr>
            <p:spPr>
              <a:xfrm>
                <a:off x="0" y="0"/>
                <a:ext cx="2707698" cy="429188"/>
              </a:xfrm>
              <a:custGeom>
                <a:avLst/>
                <a:gdLst/>
                <a:ahLst/>
                <a:cxnLst/>
                <a:rect l="l" t="t" r="r" b="b"/>
                <a:pathLst>
                  <a:path w="2707698" h="429188">
                    <a:moveTo>
                      <a:pt x="95911" y="0"/>
                    </a:moveTo>
                    <a:lnTo>
                      <a:pt x="2611787" y="0"/>
                    </a:lnTo>
                    <a:cubicBezTo>
                      <a:pt x="2664757" y="0"/>
                      <a:pt x="2707698" y="42941"/>
                      <a:pt x="2707698" y="95911"/>
                    </a:cubicBezTo>
                    <a:lnTo>
                      <a:pt x="2707698" y="333277"/>
                    </a:lnTo>
                    <a:cubicBezTo>
                      <a:pt x="2707698" y="386247"/>
                      <a:pt x="2664757" y="429188"/>
                      <a:pt x="2611787" y="429188"/>
                    </a:cubicBezTo>
                    <a:lnTo>
                      <a:pt x="95911" y="429188"/>
                    </a:lnTo>
                    <a:cubicBezTo>
                      <a:pt x="42941" y="429188"/>
                      <a:pt x="0" y="386247"/>
                      <a:pt x="0" y="333277"/>
                    </a:cubicBezTo>
                    <a:lnTo>
                      <a:pt x="0" y="95911"/>
                    </a:lnTo>
                    <a:cubicBezTo>
                      <a:pt x="0" y="42941"/>
                      <a:pt x="42941" y="0"/>
                      <a:pt x="95911" y="0"/>
                    </a:cubicBezTo>
                    <a:close/>
                  </a:path>
                </a:pathLst>
              </a:custGeom>
              <a:solidFill>
                <a:srgbClr val="000000">
                  <a:alpha val="0"/>
                </a:srgbClr>
              </a:solidFill>
              <a:ln w="47625" cap="rnd">
                <a:solidFill>
                  <a:srgbClr val="E76262"/>
                </a:solidFill>
                <a:prstDash val="lgDash"/>
                <a:round/>
              </a:ln>
            </p:spPr>
          </p:sp>
          <p:sp>
            <p:nvSpPr>
              <p:cNvPr id="103" name="TextBox 103"/>
              <p:cNvSpPr txBox="1"/>
              <p:nvPr/>
            </p:nvSpPr>
            <p:spPr>
              <a:xfrm>
                <a:off x="0" y="-47625"/>
                <a:ext cx="2707697" cy="476813"/>
              </a:xfrm>
              <a:prstGeom prst="rect">
                <a:avLst/>
              </a:prstGeom>
            </p:spPr>
            <p:txBody>
              <a:bodyPr lIns="39886" tIns="39886" rIns="39886" bIns="39886" rtlCol="0" anchor="ctr"/>
              <a:lstStyle/>
              <a:p>
                <a:pPr algn="ctr">
                  <a:lnSpc>
                    <a:spcPts val="2660"/>
                  </a:lnSpc>
                </a:pPr>
                <a:endParaRPr/>
              </a:p>
            </p:txBody>
          </p:sp>
        </p:grpSp>
        <p:sp>
          <p:nvSpPr>
            <p:cNvPr id="104" name="TextBox 104"/>
            <p:cNvSpPr txBox="1"/>
            <p:nvPr/>
          </p:nvSpPr>
          <p:spPr>
            <a:xfrm>
              <a:off x="514219" y="340903"/>
              <a:ext cx="10529286" cy="838200"/>
            </a:xfrm>
            <a:prstGeom prst="rect">
              <a:avLst/>
            </a:prstGeom>
          </p:spPr>
          <p:txBody>
            <a:bodyPr lIns="0" tIns="0" rIns="0" bIns="0" rtlCol="0" anchor="t">
              <a:spAutoFit/>
            </a:bodyPr>
            <a:lstStyle/>
            <a:p>
              <a:pPr marL="0" lvl="0" indent="0" algn="l">
                <a:lnSpc>
                  <a:spcPts val="4985"/>
                </a:lnSpc>
                <a:spcBef>
                  <a:spcPct val="0"/>
                </a:spcBef>
              </a:pPr>
              <a:r>
                <a:rPr lang="en-US" sz="4154" b="1" dirty="0">
                  <a:solidFill>
                    <a:srgbClr val="503D36"/>
                  </a:solidFill>
                  <a:latin typeface="Muli Bold"/>
                  <a:ea typeface="Muli Bold"/>
                  <a:cs typeface="Muli Bold"/>
                  <a:sym typeface="Muli Bold"/>
                </a:rPr>
                <a:t>ỨNG DỤNG CỦA PHÂN CỤM</a:t>
              </a:r>
            </a:p>
          </p:txBody>
        </p:sp>
      </p:grpSp>
      <p:grpSp>
        <p:nvGrpSpPr>
          <p:cNvPr id="105" name="Group 105"/>
          <p:cNvGrpSpPr/>
          <p:nvPr/>
        </p:nvGrpSpPr>
        <p:grpSpPr>
          <a:xfrm>
            <a:off x="594866" y="1690137"/>
            <a:ext cx="1232729" cy="7134324"/>
            <a:chOff x="0" y="0"/>
            <a:chExt cx="1643639" cy="9512432"/>
          </a:xfrm>
        </p:grpSpPr>
        <p:sp>
          <p:nvSpPr>
            <p:cNvPr id="106" name="TextBox 106"/>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0" name="TextBox 110"/>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1" name="TextBox 111"/>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2" name="TextBox 112"/>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3" name="TextBox 113"/>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4" name="TextBox 114"/>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anim calcmode="lin" valueType="num">
                                      <p:cBhvr>
                                        <p:cTn id="13" dur="1000" fill="hold"/>
                                        <p:tgtEl>
                                          <p:spTgt spid="99"/>
                                        </p:tgtEl>
                                        <p:attrNameLst>
                                          <p:attrName>ppt_x</p:attrName>
                                        </p:attrNameLst>
                                      </p:cBhvr>
                                      <p:tavLst>
                                        <p:tav tm="0">
                                          <p:val>
                                            <p:strVal val="#ppt_x"/>
                                          </p:val>
                                        </p:tav>
                                        <p:tav tm="100000">
                                          <p:val>
                                            <p:strVal val="#ppt_x"/>
                                          </p:val>
                                        </p:tav>
                                      </p:tavLst>
                                    </p:anim>
                                    <p:anim calcmode="lin" valueType="num">
                                      <p:cBhvr>
                                        <p:cTn id="14"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ppt_x"/>
                                          </p:val>
                                        </p:tav>
                                        <p:tav tm="100000">
                                          <p:val>
                                            <p:strVal val="#ppt_x"/>
                                          </p:val>
                                        </p:tav>
                                      </p:tavLst>
                                    </p:anim>
                                    <p:anim calcmode="lin" valueType="num">
                                      <p:cBhvr additive="base">
                                        <p:cTn id="20"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500" fill="hold"/>
                                        <p:tgtEl>
                                          <p:spTgt spid="98"/>
                                        </p:tgtEl>
                                        <p:attrNameLst>
                                          <p:attrName>ppt_x</p:attrName>
                                        </p:attrNameLst>
                                      </p:cBhvr>
                                      <p:tavLst>
                                        <p:tav tm="0">
                                          <p:val>
                                            <p:strVal val="#ppt_x"/>
                                          </p:val>
                                        </p:tav>
                                        <p:tav tm="100000">
                                          <p:val>
                                            <p:strVal val="#ppt_x"/>
                                          </p:val>
                                        </p:tav>
                                      </p:tavLst>
                                    </p:anim>
                                    <p:anim calcmode="lin" valueType="num">
                                      <p:cBhvr additive="base">
                                        <p:cTn id="32"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sp>
        <p:nvSpPr>
          <p:cNvPr id="3" name="Freeform 3"/>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grpSp>
        <p:nvGrpSpPr>
          <p:cNvPr id="4" name="Group 4"/>
          <p:cNvGrpSpPr/>
          <p:nvPr/>
        </p:nvGrpSpPr>
        <p:grpSpPr>
          <a:xfrm>
            <a:off x="15164201" y="2618086"/>
            <a:ext cx="2279617" cy="1191585"/>
            <a:chOff x="0" y="0"/>
            <a:chExt cx="3039489" cy="1588780"/>
          </a:xfrm>
        </p:grpSpPr>
        <p:grpSp>
          <p:nvGrpSpPr>
            <p:cNvPr id="5" name="Group 5"/>
            <p:cNvGrpSpPr/>
            <p:nvPr/>
          </p:nvGrpSpPr>
          <p:grpSpPr>
            <a:xfrm>
              <a:off x="0" y="0"/>
              <a:ext cx="3039489" cy="1588780"/>
              <a:chOff x="0" y="0"/>
              <a:chExt cx="620810" cy="324506"/>
            </a:xfrm>
          </p:grpSpPr>
          <p:sp>
            <p:nvSpPr>
              <p:cNvPr id="6" name="Freeform 6"/>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7" name="TextBox 7"/>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234950" y="117213"/>
              <a:ext cx="1688828" cy="1354354"/>
              <a:chOff x="0" y="0"/>
              <a:chExt cx="344940" cy="276625"/>
            </a:xfrm>
          </p:grpSpPr>
          <p:sp>
            <p:nvSpPr>
              <p:cNvPr id="9" name="Freeform 9"/>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10" name="TextBox 10"/>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164201" y="3904500"/>
            <a:ext cx="2279617" cy="1191585"/>
            <a:chOff x="0" y="0"/>
            <a:chExt cx="3039489" cy="1588780"/>
          </a:xfrm>
        </p:grpSpPr>
        <p:grpSp>
          <p:nvGrpSpPr>
            <p:cNvPr id="12" name="Group 12"/>
            <p:cNvGrpSpPr/>
            <p:nvPr/>
          </p:nvGrpSpPr>
          <p:grpSpPr>
            <a:xfrm>
              <a:off x="0" y="0"/>
              <a:ext cx="3039489" cy="1588780"/>
              <a:chOff x="0" y="0"/>
              <a:chExt cx="620810" cy="324506"/>
            </a:xfrm>
          </p:grpSpPr>
          <p:sp>
            <p:nvSpPr>
              <p:cNvPr id="13" name="Freeform 13"/>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14" name="TextBox 14"/>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234950" y="117213"/>
              <a:ext cx="1688828" cy="1354354"/>
              <a:chOff x="0" y="0"/>
              <a:chExt cx="344940" cy="276625"/>
            </a:xfrm>
          </p:grpSpPr>
          <p:sp>
            <p:nvSpPr>
              <p:cNvPr id="16" name="Freeform 16"/>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17" name="TextBox 17"/>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164201" y="5190915"/>
            <a:ext cx="2279617" cy="1191585"/>
            <a:chOff x="0" y="0"/>
            <a:chExt cx="3039489" cy="1588780"/>
          </a:xfrm>
        </p:grpSpPr>
        <p:grpSp>
          <p:nvGrpSpPr>
            <p:cNvPr id="19" name="Group 19"/>
            <p:cNvGrpSpPr/>
            <p:nvPr/>
          </p:nvGrpSpPr>
          <p:grpSpPr>
            <a:xfrm>
              <a:off x="0" y="0"/>
              <a:ext cx="3039489" cy="1588780"/>
              <a:chOff x="0" y="0"/>
              <a:chExt cx="620810" cy="324506"/>
            </a:xfrm>
          </p:grpSpPr>
          <p:sp>
            <p:nvSpPr>
              <p:cNvPr id="20" name="Freeform 20"/>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id="21" name="TextBox 21"/>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234950" y="117213"/>
              <a:ext cx="1688828" cy="1354354"/>
              <a:chOff x="0" y="0"/>
              <a:chExt cx="344940" cy="276625"/>
            </a:xfrm>
          </p:grpSpPr>
          <p:sp>
            <p:nvSpPr>
              <p:cNvPr id="23" name="Freeform 23"/>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id="24" name="TextBox 24"/>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164201" y="6477329"/>
            <a:ext cx="2279617" cy="1191585"/>
            <a:chOff x="0" y="0"/>
            <a:chExt cx="3039489" cy="1588780"/>
          </a:xfrm>
        </p:grpSpPr>
        <p:grpSp>
          <p:nvGrpSpPr>
            <p:cNvPr id="26" name="Group 26"/>
            <p:cNvGrpSpPr/>
            <p:nvPr/>
          </p:nvGrpSpPr>
          <p:grpSpPr>
            <a:xfrm>
              <a:off x="0" y="0"/>
              <a:ext cx="3039489" cy="1588780"/>
              <a:chOff x="0" y="0"/>
              <a:chExt cx="620810" cy="324506"/>
            </a:xfrm>
          </p:grpSpPr>
          <p:sp>
            <p:nvSpPr>
              <p:cNvPr id="27" name="Freeform 2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28" name="TextBox 2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234950" y="117213"/>
              <a:ext cx="1688828" cy="1354354"/>
              <a:chOff x="0" y="0"/>
              <a:chExt cx="344940" cy="276625"/>
            </a:xfrm>
          </p:grpSpPr>
          <p:sp>
            <p:nvSpPr>
              <p:cNvPr id="30" name="Freeform 3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31" name="TextBox 3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164201" y="7763743"/>
            <a:ext cx="2279617" cy="1191585"/>
            <a:chOff x="0" y="0"/>
            <a:chExt cx="3039489" cy="1588780"/>
          </a:xfrm>
        </p:grpSpPr>
        <p:grpSp>
          <p:nvGrpSpPr>
            <p:cNvPr id="33" name="Group 33"/>
            <p:cNvGrpSpPr/>
            <p:nvPr/>
          </p:nvGrpSpPr>
          <p:grpSpPr>
            <a:xfrm>
              <a:off x="0" y="0"/>
              <a:ext cx="3039489" cy="1588780"/>
              <a:chOff x="0" y="0"/>
              <a:chExt cx="620810" cy="324506"/>
            </a:xfrm>
          </p:grpSpPr>
          <p:sp>
            <p:nvSpPr>
              <p:cNvPr id="34" name="Freeform 3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35" name="TextBox 3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234950" y="117213"/>
              <a:ext cx="1688828" cy="1354354"/>
              <a:chOff x="0" y="0"/>
              <a:chExt cx="344940" cy="276625"/>
            </a:xfrm>
          </p:grpSpPr>
          <p:sp>
            <p:nvSpPr>
              <p:cNvPr id="37" name="Freeform 3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38" name="TextBox 3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39" name="Group 39"/>
          <p:cNvGrpSpPr/>
          <p:nvPr/>
        </p:nvGrpSpPr>
        <p:grpSpPr>
          <a:xfrm>
            <a:off x="15564542" y="1331671"/>
            <a:ext cx="2186870" cy="1191585"/>
            <a:chOff x="0" y="0"/>
            <a:chExt cx="2915827" cy="1588780"/>
          </a:xfrm>
        </p:grpSpPr>
        <p:grpSp>
          <p:nvGrpSpPr>
            <p:cNvPr id="40" name="Group 40"/>
            <p:cNvGrpSpPr/>
            <p:nvPr/>
          </p:nvGrpSpPr>
          <p:grpSpPr>
            <a:xfrm>
              <a:off x="0" y="0"/>
              <a:ext cx="2915827" cy="1588780"/>
              <a:chOff x="0" y="0"/>
              <a:chExt cx="595553" cy="324506"/>
            </a:xfrm>
          </p:grpSpPr>
          <p:sp>
            <p:nvSpPr>
              <p:cNvPr id="41" name="Freeform 4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42" name="TextBox 4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3" name="Group 43"/>
            <p:cNvGrpSpPr/>
            <p:nvPr/>
          </p:nvGrpSpPr>
          <p:grpSpPr>
            <a:xfrm>
              <a:off x="135707" y="117213"/>
              <a:ext cx="2664410" cy="1354354"/>
              <a:chOff x="0" y="0"/>
              <a:chExt cx="544201" cy="276625"/>
            </a:xfrm>
          </p:grpSpPr>
          <p:sp>
            <p:nvSpPr>
              <p:cNvPr id="44" name="Freeform 4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45" name="TextBox 4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46" name="Freeform 46"/>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7" name="Group 47"/>
          <p:cNvGrpSpPr/>
          <p:nvPr/>
        </p:nvGrpSpPr>
        <p:grpSpPr>
          <a:xfrm>
            <a:off x="661541" y="1470992"/>
            <a:ext cx="1232729" cy="7134324"/>
            <a:chOff x="0" y="0"/>
            <a:chExt cx="1643639" cy="9512432"/>
          </a:xfrm>
        </p:grpSpPr>
        <p:sp>
          <p:nvSpPr>
            <p:cNvPr id="48" name="TextBox 48"/>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0" name="TextBox 50"/>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1" name="TextBox 51"/>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2" name="TextBox 52"/>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3" name="TextBox 53"/>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4" name="TextBox 54"/>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5" name="TextBox 55"/>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56" name="TextBox 56"/>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7" name="Freeform 57"/>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8" name="Group 58"/>
          <p:cNvGrpSpPr/>
          <p:nvPr/>
        </p:nvGrpSpPr>
        <p:grpSpPr>
          <a:xfrm>
            <a:off x="1044166" y="744532"/>
            <a:ext cx="15613811" cy="8800520"/>
            <a:chOff x="0" y="0"/>
            <a:chExt cx="4112279" cy="2317832"/>
          </a:xfrm>
        </p:grpSpPr>
        <p:sp>
          <p:nvSpPr>
            <p:cNvPr id="59" name="Freeform 59"/>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60" name="TextBox 60"/>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540290" y="1622751"/>
            <a:ext cx="263115" cy="263115"/>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3" name="TextBox 6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4" name="Group 64"/>
          <p:cNvGrpSpPr/>
          <p:nvPr/>
        </p:nvGrpSpPr>
        <p:grpSpPr>
          <a:xfrm>
            <a:off x="1540290" y="2470372"/>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3317993"/>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4165614"/>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5013235"/>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860856"/>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6708477"/>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755609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8403718"/>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88" name="Freeform 88"/>
          <p:cNvSpPr/>
          <p:nvPr/>
        </p:nvSpPr>
        <p:spPr>
          <a:xfrm rot="-807976">
            <a:off x="1850566" y="2180854"/>
            <a:ext cx="1417084" cy="1702203"/>
          </a:xfrm>
          <a:custGeom>
            <a:avLst/>
            <a:gdLst/>
            <a:ahLst/>
            <a:cxnLst/>
            <a:rect l="l" t="t" r="r" b="b"/>
            <a:pathLst>
              <a:path w="1417084" h="1702203">
                <a:moveTo>
                  <a:pt x="0" y="0"/>
                </a:moveTo>
                <a:lnTo>
                  <a:pt x="1417083" y="0"/>
                </a:lnTo>
                <a:lnTo>
                  <a:pt x="1417083" y="1702203"/>
                </a:lnTo>
                <a:lnTo>
                  <a:pt x="0" y="1702203"/>
                </a:lnTo>
                <a:lnTo>
                  <a:pt x="0" y="0"/>
                </a:lnTo>
                <a:close/>
              </a:path>
            </a:pathLst>
          </a:custGeom>
          <a:blipFill>
            <a:blip r:embed="rId6"/>
            <a:stretch>
              <a:fillRect/>
            </a:stretch>
          </a:blipFill>
        </p:spPr>
      </p:sp>
      <p:sp>
        <p:nvSpPr>
          <p:cNvPr id="89" name="Freeform 89"/>
          <p:cNvSpPr/>
          <p:nvPr/>
        </p:nvSpPr>
        <p:spPr>
          <a:xfrm rot="-2375794" flipH="1">
            <a:off x="15046214" y="7161446"/>
            <a:ext cx="1070845" cy="926501"/>
          </a:xfrm>
          <a:custGeom>
            <a:avLst/>
            <a:gdLst/>
            <a:ahLst/>
            <a:cxnLst/>
            <a:rect l="l" t="t" r="r" b="b"/>
            <a:pathLst>
              <a:path w="1070845" h="926501">
                <a:moveTo>
                  <a:pt x="1070845" y="0"/>
                </a:moveTo>
                <a:lnTo>
                  <a:pt x="0" y="0"/>
                </a:lnTo>
                <a:lnTo>
                  <a:pt x="0" y="926501"/>
                </a:lnTo>
                <a:lnTo>
                  <a:pt x="1070845" y="926501"/>
                </a:lnTo>
                <a:lnTo>
                  <a:pt x="1070845" y="0"/>
                </a:lnTo>
                <a:close/>
              </a:path>
            </a:pathLst>
          </a:custGeom>
          <a:blipFill>
            <a:blip r:embed="rId7">
              <a:extLst>
                <a:ext uri="{96DAC541-7B7A-43D3-8B79-37D633B846F1}">
                  <asvg:svgBlip xmlns="" xmlns:asvg="http://schemas.microsoft.com/office/drawing/2016/SVG/main" r:embed="rId8"/>
                </a:ext>
              </a:extLst>
            </a:blip>
            <a:stretch>
              <a:fillRect r="-58022" b="-75336"/>
            </a:stretch>
          </a:blipFill>
        </p:spPr>
      </p:sp>
      <p:sp>
        <p:nvSpPr>
          <p:cNvPr id="90" name="Freeform 90"/>
          <p:cNvSpPr/>
          <p:nvPr/>
        </p:nvSpPr>
        <p:spPr>
          <a:xfrm rot="-6877315" flipH="1">
            <a:off x="14792619" y="1588341"/>
            <a:ext cx="1011795" cy="696741"/>
          </a:xfrm>
          <a:custGeom>
            <a:avLst/>
            <a:gdLst/>
            <a:ahLst/>
            <a:cxnLst/>
            <a:rect l="l" t="t" r="r" b="b"/>
            <a:pathLst>
              <a:path w="1011795" h="696741">
                <a:moveTo>
                  <a:pt x="1011794" y="0"/>
                </a:moveTo>
                <a:lnTo>
                  <a:pt x="0" y="0"/>
                </a:lnTo>
                <a:lnTo>
                  <a:pt x="0" y="696741"/>
                </a:lnTo>
                <a:lnTo>
                  <a:pt x="1011794" y="696741"/>
                </a:lnTo>
                <a:lnTo>
                  <a:pt x="1011794" y="0"/>
                </a:lnTo>
                <a:close/>
              </a:path>
            </a:pathLst>
          </a:custGeom>
          <a:blipFill>
            <a:blip r:embed="rId9"/>
            <a:stretch>
              <a:fillRect t="-62571" r="-193516" b="-197067"/>
            </a:stretch>
          </a:blipFill>
        </p:spPr>
      </p:sp>
      <p:grpSp>
        <p:nvGrpSpPr>
          <p:cNvPr id="91" name="Group 91"/>
          <p:cNvGrpSpPr/>
          <p:nvPr/>
        </p:nvGrpSpPr>
        <p:grpSpPr>
          <a:xfrm>
            <a:off x="3216576" y="1622751"/>
            <a:ext cx="11540313" cy="1357143"/>
            <a:chOff x="0" y="0"/>
            <a:chExt cx="15387084" cy="1809524"/>
          </a:xfrm>
        </p:grpSpPr>
        <p:grpSp>
          <p:nvGrpSpPr>
            <p:cNvPr id="92" name="Group 92"/>
            <p:cNvGrpSpPr/>
            <p:nvPr/>
          </p:nvGrpSpPr>
          <p:grpSpPr>
            <a:xfrm>
              <a:off x="0" y="0"/>
              <a:ext cx="15387084" cy="1809524"/>
              <a:chOff x="0" y="0"/>
              <a:chExt cx="3431847" cy="403586"/>
            </a:xfrm>
          </p:grpSpPr>
          <p:sp>
            <p:nvSpPr>
              <p:cNvPr id="93" name="Freeform 93"/>
              <p:cNvSpPr/>
              <p:nvPr/>
            </p:nvSpPr>
            <p:spPr>
              <a:xfrm>
                <a:off x="0" y="0"/>
                <a:ext cx="3431847" cy="403586"/>
              </a:xfrm>
              <a:custGeom>
                <a:avLst/>
                <a:gdLst/>
                <a:ahLst/>
                <a:cxnLst/>
                <a:rect l="l" t="t" r="r" b="b"/>
                <a:pathLst>
                  <a:path w="3431847" h="403586">
                    <a:moveTo>
                      <a:pt x="67086" y="0"/>
                    </a:moveTo>
                    <a:lnTo>
                      <a:pt x="3364761" y="0"/>
                    </a:lnTo>
                    <a:cubicBezTo>
                      <a:pt x="3382554" y="0"/>
                      <a:pt x="3399617" y="7068"/>
                      <a:pt x="3412198" y="19649"/>
                    </a:cubicBezTo>
                    <a:cubicBezTo>
                      <a:pt x="3424779" y="32230"/>
                      <a:pt x="3431847" y="49294"/>
                      <a:pt x="3431847" y="67086"/>
                    </a:cubicBezTo>
                    <a:lnTo>
                      <a:pt x="3431847" y="336500"/>
                    </a:lnTo>
                    <a:cubicBezTo>
                      <a:pt x="3431847" y="373550"/>
                      <a:pt x="3401812" y="403586"/>
                      <a:pt x="3364761" y="403586"/>
                    </a:cubicBezTo>
                    <a:lnTo>
                      <a:pt x="67086" y="403586"/>
                    </a:lnTo>
                    <a:cubicBezTo>
                      <a:pt x="49294" y="403586"/>
                      <a:pt x="32230" y="396518"/>
                      <a:pt x="19649" y="383937"/>
                    </a:cubicBezTo>
                    <a:cubicBezTo>
                      <a:pt x="7068" y="371356"/>
                      <a:pt x="0" y="354292"/>
                      <a:pt x="0" y="336500"/>
                    </a:cubicBezTo>
                    <a:lnTo>
                      <a:pt x="0" y="67086"/>
                    </a:lnTo>
                    <a:cubicBezTo>
                      <a:pt x="0" y="49294"/>
                      <a:pt x="7068" y="32230"/>
                      <a:pt x="19649" y="19649"/>
                    </a:cubicBezTo>
                    <a:cubicBezTo>
                      <a:pt x="32230" y="7068"/>
                      <a:pt x="49294" y="0"/>
                      <a:pt x="67086" y="0"/>
                    </a:cubicBezTo>
                    <a:close/>
                  </a:path>
                </a:pathLst>
              </a:custGeom>
              <a:solidFill>
                <a:srgbClr val="FFCF91"/>
              </a:solidFill>
              <a:ln w="47625" cap="rnd">
                <a:solidFill>
                  <a:srgbClr val="E76262"/>
                </a:solidFill>
                <a:prstDash val="lgDash"/>
                <a:round/>
              </a:ln>
            </p:spPr>
          </p:sp>
          <p:sp>
            <p:nvSpPr>
              <p:cNvPr id="94" name="TextBox 94"/>
              <p:cNvSpPr txBox="1"/>
              <p:nvPr/>
            </p:nvSpPr>
            <p:spPr>
              <a:xfrm>
                <a:off x="0" y="-28575"/>
                <a:ext cx="3431847" cy="432161"/>
              </a:xfrm>
              <a:prstGeom prst="rect">
                <a:avLst/>
              </a:prstGeom>
            </p:spPr>
            <p:txBody>
              <a:bodyPr lIns="44991" tIns="44991" rIns="44991" bIns="44991" rtlCol="0" anchor="ctr"/>
              <a:lstStyle/>
              <a:p>
                <a:pPr algn="ctr">
                  <a:lnSpc>
                    <a:spcPts val="2659"/>
                  </a:lnSpc>
                </a:pPr>
                <a:endParaRPr/>
              </a:p>
            </p:txBody>
          </p:sp>
        </p:grpSp>
        <p:sp>
          <p:nvSpPr>
            <p:cNvPr id="95" name="TextBox 95"/>
            <p:cNvSpPr txBox="1"/>
            <p:nvPr/>
          </p:nvSpPr>
          <p:spPr>
            <a:xfrm>
              <a:off x="0" y="637899"/>
              <a:ext cx="15002206" cy="714375"/>
            </a:xfrm>
            <a:prstGeom prst="rect">
              <a:avLst/>
            </a:prstGeom>
          </p:spPr>
          <p:txBody>
            <a:bodyPr lIns="0" tIns="0" rIns="0" bIns="0" rtlCol="0" anchor="t">
              <a:spAutoFit/>
            </a:bodyPr>
            <a:lstStyle/>
            <a:p>
              <a:pPr marL="0" lvl="0" indent="0" algn="ctr">
                <a:lnSpc>
                  <a:spcPts val="4320"/>
                </a:lnSpc>
                <a:spcBef>
                  <a:spcPct val="0"/>
                </a:spcBef>
              </a:pPr>
              <a:r>
                <a:rPr lang="en-US" sz="3600" b="1">
                  <a:solidFill>
                    <a:srgbClr val="503D36"/>
                  </a:solidFill>
                  <a:latin typeface="Muli Bold"/>
                  <a:ea typeface="Muli Bold"/>
                  <a:cs typeface="Muli Bold"/>
                  <a:sym typeface="Muli Bold"/>
                </a:rPr>
                <a:t>CÁC PHƯƠNG PHÁP PHÂN CỤM CƠ BẢN</a:t>
              </a:r>
            </a:p>
          </p:txBody>
        </p:sp>
      </p:grpSp>
      <p:grpSp>
        <p:nvGrpSpPr>
          <p:cNvPr id="96" name="Group 96"/>
          <p:cNvGrpSpPr/>
          <p:nvPr/>
        </p:nvGrpSpPr>
        <p:grpSpPr>
          <a:xfrm>
            <a:off x="2063823" y="4549121"/>
            <a:ext cx="3516082" cy="4269106"/>
            <a:chOff x="0" y="0"/>
            <a:chExt cx="4688110" cy="5692141"/>
          </a:xfrm>
        </p:grpSpPr>
        <p:sp>
          <p:nvSpPr>
            <p:cNvPr id="97" name="Freeform 97"/>
            <p:cNvSpPr/>
            <p:nvPr/>
          </p:nvSpPr>
          <p:spPr>
            <a:xfrm>
              <a:off x="0" y="0"/>
              <a:ext cx="4688110" cy="3096158"/>
            </a:xfrm>
            <a:custGeom>
              <a:avLst/>
              <a:gdLst/>
              <a:ahLst/>
              <a:cxnLst/>
              <a:rect l="l" t="t" r="r" b="b"/>
              <a:pathLst>
                <a:path w="4688110" h="3096158">
                  <a:moveTo>
                    <a:pt x="0" y="0"/>
                  </a:moveTo>
                  <a:lnTo>
                    <a:pt x="4688110" y="0"/>
                  </a:lnTo>
                  <a:lnTo>
                    <a:pt x="4688110" y="3096158"/>
                  </a:lnTo>
                  <a:lnTo>
                    <a:pt x="0" y="3096158"/>
                  </a:lnTo>
                  <a:lnTo>
                    <a:pt x="0" y="0"/>
                  </a:lnTo>
                  <a:close/>
                </a:path>
              </a:pathLst>
            </a:custGeom>
            <a:blipFill>
              <a:blip r:embed="rId10"/>
              <a:stretch>
                <a:fillRect/>
              </a:stretch>
            </a:blipFill>
          </p:spPr>
        </p:sp>
        <p:grpSp>
          <p:nvGrpSpPr>
            <p:cNvPr id="98" name="Group 98"/>
            <p:cNvGrpSpPr/>
            <p:nvPr/>
          </p:nvGrpSpPr>
          <p:grpSpPr>
            <a:xfrm>
              <a:off x="165392" y="3867688"/>
              <a:ext cx="3687262" cy="1824453"/>
              <a:chOff x="0" y="0"/>
              <a:chExt cx="812800" cy="402173"/>
            </a:xfrm>
          </p:grpSpPr>
          <p:sp>
            <p:nvSpPr>
              <p:cNvPr id="99" name="Freeform 99"/>
              <p:cNvSpPr/>
              <p:nvPr/>
            </p:nvSpPr>
            <p:spPr>
              <a:xfrm>
                <a:off x="0" y="0"/>
                <a:ext cx="812800" cy="402173"/>
              </a:xfrm>
              <a:custGeom>
                <a:avLst/>
                <a:gdLst/>
                <a:ahLst/>
                <a:cxnLst/>
                <a:rect l="l" t="t" r="r" b="b"/>
                <a:pathLst>
                  <a:path w="812800" h="402173">
                    <a:moveTo>
                      <a:pt x="0" y="0"/>
                    </a:moveTo>
                    <a:lnTo>
                      <a:pt x="812800" y="0"/>
                    </a:lnTo>
                    <a:lnTo>
                      <a:pt x="812800" y="402173"/>
                    </a:lnTo>
                    <a:lnTo>
                      <a:pt x="0" y="402173"/>
                    </a:lnTo>
                    <a:close/>
                  </a:path>
                </a:pathLst>
              </a:custGeom>
              <a:solidFill>
                <a:srgbClr val="FFCF91"/>
              </a:solidFill>
              <a:ln w="28575" cap="sq">
                <a:solidFill>
                  <a:srgbClr val="E76262"/>
                </a:solidFill>
                <a:prstDash val="lgDash"/>
                <a:miter/>
              </a:ln>
            </p:spPr>
          </p:sp>
          <p:sp>
            <p:nvSpPr>
              <p:cNvPr id="100" name="TextBox 100"/>
              <p:cNvSpPr txBox="1"/>
              <p:nvPr/>
            </p:nvSpPr>
            <p:spPr>
              <a:xfrm>
                <a:off x="0" y="-28575"/>
                <a:ext cx="812800" cy="430748"/>
              </a:xfrm>
              <a:prstGeom prst="rect">
                <a:avLst/>
              </a:prstGeom>
            </p:spPr>
            <p:txBody>
              <a:bodyPr lIns="50800" tIns="50800" rIns="50800" bIns="50800" rtlCol="0" anchor="ctr"/>
              <a:lstStyle/>
              <a:p>
                <a:pPr algn="ctr">
                  <a:lnSpc>
                    <a:spcPts val="2659"/>
                  </a:lnSpc>
                </a:pPr>
                <a:endParaRPr/>
              </a:p>
            </p:txBody>
          </p:sp>
        </p:grpSp>
        <p:sp>
          <p:nvSpPr>
            <p:cNvPr id="101" name="TextBox 101"/>
            <p:cNvSpPr txBox="1"/>
            <p:nvPr/>
          </p:nvSpPr>
          <p:spPr>
            <a:xfrm>
              <a:off x="0" y="3898159"/>
              <a:ext cx="4001994" cy="1711960"/>
            </a:xfrm>
            <a:prstGeom prst="rect">
              <a:avLst/>
            </a:prstGeom>
          </p:spPr>
          <p:txBody>
            <a:bodyPr lIns="0" tIns="0" rIns="0" bIns="0" rtlCol="0" anchor="t">
              <a:spAutoFit/>
            </a:bodyPr>
            <a:lstStyle/>
            <a:p>
              <a:pPr algn="ctr">
                <a:lnSpc>
                  <a:spcPts val="3450"/>
                </a:lnSpc>
              </a:pPr>
              <a:r>
                <a:rPr lang="en-US" sz="2300">
                  <a:solidFill>
                    <a:srgbClr val="503D36"/>
                  </a:solidFill>
                  <a:latin typeface="Sniglet"/>
                  <a:ea typeface="Sniglet"/>
                  <a:cs typeface="Sniglet"/>
                  <a:sym typeface="Sniglet"/>
                </a:rPr>
                <a:t>Phương pháp phân vùng.</a:t>
              </a:r>
            </a:p>
            <a:p>
              <a:pPr marL="0" lvl="0" indent="0" algn="ctr">
                <a:lnSpc>
                  <a:spcPts val="3450"/>
                </a:lnSpc>
                <a:spcBef>
                  <a:spcPct val="0"/>
                </a:spcBef>
              </a:pPr>
              <a:r>
                <a:rPr lang="en-US" sz="2300">
                  <a:solidFill>
                    <a:srgbClr val="503D36"/>
                  </a:solidFill>
                  <a:latin typeface="Sniglet"/>
                  <a:ea typeface="Sniglet"/>
                  <a:cs typeface="Sniglet"/>
                  <a:sym typeface="Sniglet"/>
                </a:rPr>
                <a:t>Partitioning method</a:t>
              </a:r>
            </a:p>
          </p:txBody>
        </p:sp>
      </p:grpSp>
      <p:grpSp>
        <p:nvGrpSpPr>
          <p:cNvPr id="102" name="Group 102"/>
          <p:cNvGrpSpPr/>
          <p:nvPr/>
        </p:nvGrpSpPr>
        <p:grpSpPr>
          <a:xfrm>
            <a:off x="5749457" y="4269353"/>
            <a:ext cx="3200198" cy="4548873"/>
            <a:chOff x="0" y="0"/>
            <a:chExt cx="4266931" cy="6065164"/>
          </a:xfrm>
        </p:grpSpPr>
        <p:sp>
          <p:nvSpPr>
            <p:cNvPr id="103" name="Freeform 103"/>
            <p:cNvSpPr/>
            <p:nvPr/>
          </p:nvSpPr>
          <p:spPr>
            <a:xfrm>
              <a:off x="0" y="0"/>
              <a:ext cx="4266931" cy="3535237"/>
            </a:xfrm>
            <a:custGeom>
              <a:avLst/>
              <a:gdLst/>
              <a:ahLst/>
              <a:cxnLst/>
              <a:rect l="l" t="t" r="r" b="b"/>
              <a:pathLst>
                <a:path w="4266931" h="3535237">
                  <a:moveTo>
                    <a:pt x="0" y="0"/>
                  </a:moveTo>
                  <a:lnTo>
                    <a:pt x="4266931" y="0"/>
                  </a:lnTo>
                  <a:lnTo>
                    <a:pt x="4266931" y="3535237"/>
                  </a:lnTo>
                  <a:lnTo>
                    <a:pt x="0" y="3535237"/>
                  </a:lnTo>
                  <a:lnTo>
                    <a:pt x="0" y="0"/>
                  </a:lnTo>
                  <a:close/>
                </a:path>
              </a:pathLst>
            </a:custGeom>
            <a:blipFill>
              <a:blip r:embed="rId11"/>
              <a:stretch>
                <a:fillRect/>
              </a:stretch>
            </a:blipFill>
          </p:spPr>
        </p:sp>
        <p:grpSp>
          <p:nvGrpSpPr>
            <p:cNvPr id="104" name="Group 104"/>
            <p:cNvGrpSpPr/>
            <p:nvPr/>
          </p:nvGrpSpPr>
          <p:grpSpPr>
            <a:xfrm>
              <a:off x="366948" y="4240711"/>
              <a:ext cx="3687262" cy="1824453"/>
              <a:chOff x="0" y="0"/>
              <a:chExt cx="812800" cy="402173"/>
            </a:xfrm>
          </p:grpSpPr>
          <p:sp>
            <p:nvSpPr>
              <p:cNvPr id="105" name="Freeform 105"/>
              <p:cNvSpPr/>
              <p:nvPr/>
            </p:nvSpPr>
            <p:spPr>
              <a:xfrm>
                <a:off x="0" y="0"/>
                <a:ext cx="812800" cy="402173"/>
              </a:xfrm>
              <a:custGeom>
                <a:avLst/>
                <a:gdLst/>
                <a:ahLst/>
                <a:cxnLst/>
                <a:rect l="l" t="t" r="r" b="b"/>
                <a:pathLst>
                  <a:path w="812800" h="402173">
                    <a:moveTo>
                      <a:pt x="0" y="0"/>
                    </a:moveTo>
                    <a:lnTo>
                      <a:pt x="812800" y="0"/>
                    </a:lnTo>
                    <a:lnTo>
                      <a:pt x="812800" y="402173"/>
                    </a:lnTo>
                    <a:lnTo>
                      <a:pt x="0" y="402173"/>
                    </a:lnTo>
                    <a:close/>
                  </a:path>
                </a:pathLst>
              </a:custGeom>
              <a:solidFill>
                <a:srgbClr val="FFCF91"/>
              </a:solidFill>
              <a:ln w="28575" cap="sq">
                <a:solidFill>
                  <a:srgbClr val="E76262"/>
                </a:solidFill>
                <a:prstDash val="lgDash"/>
                <a:miter/>
              </a:ln>
            </p:spPr>
          </p:sp>
          <p:sp>
            <p:nvSpPr>
              <p:cNvPr id="106" name="TextBox 106"/>
              <p:cNvSpPr txBox="1"/>
              <p:nvPr/>
            </p:nvSpPr>
            <p:spPr>
              <a:xfrm>
                <a:off x="0" y="-28575"/>
                <a:ext cx="812800" cy="430748"/>
              </a:xfrm>
              <a:prstGeom prst="rect">
                <a:avLst/>
              </a:prstGeom>
            </p:spPr>
            <p:txBody>
              <a:bodyPr lIns="50800" tIns="50800" rIns="50800" bIns="50800" rtlCol="0" anchor="ctr"/>
              <a:lstStyle/>
              <a:p>
                <a:pPr algn="ctr">
                  <a:lnSpc>
                    <a:spcPts val="2659"/>
                  </a:lnSpc>
                </a:pPr>
                <a:endParaRPr/>
              </a:p>
            </p:txBody>
          </p:sp>
        </p:grpSp>
        <p:sp>
          <p:nvSpPr>
            <p:cNvPr id="107" name="TextBox 107"/>
            <p:cNvSpPr txBox="1"/>
            <p:nvPr/>
          </p:nvSpPr>
          <p:spPr>
            <a:xfrm>
              <a:off x="201556" y="4271182"/>
              <a:ext cx="4001994" cy="1711960"/>
            </a:xfrm>
            <a:prstGeom prst="rect">
              <a:avLst/>
            </a:prstGeom>
          </p:spPr>
          <p:txBody>
            <a:bodyPr lIns="0" tIns="0" rIns="0" bIns="0" rtlCol="0" anchor="t">
              <a:spAutoFit/>
            </a:bodyPr>
            <a:lstStyle/>
            <a:p>
              <a:pPr algn="ctr">
                <a:lnSpc>
                  <a:spcPts val="3450"/>
                </a:lnSpc>
              </a:pPr>
              <a:r>
                <a:rPr lang="en-US" sz="2300">
                  <a:solidFill>
                    <a:srgbClr val="503D36"/>
                  </a:solidFill>
                  <a:latin typeface="Sniglet"/>
                  <a:ea typeface="Sniglet"/>
                  <a:cs typeface="Sniglet"/>
                  <a:sym typeface="Sniglet"/>
                </a:rPr>
                <a:t>Phương pháp phân cấp</a:t>
              </a:r>
            </a:p>
            <a:p>
              <a:pPr marL="0" lvl="0" indent="0" algn="ctr">
                <a:lnSpc>
                  <a:spcPts val="3450"/>
                </a:lnSpc>
                <a:spcBef>
                  <a:spcPct val="0"/>
                </a:spcBef>
              </a:pPr>
              <a:r>
                <a:rPr lang="en-US" sz="2300">
                  <a:solidFill>
                    <a:srgbClr val="503D36"/>
                  </a:solidFill>
                  <a:latin typeface="Sniglet"/>
                  <a:ea typeface="Sniglet"/>
                  <a:cs typeface="Sniglet"/>
                  <a:sym typeface="Sniglet"/>
                </a:rPr>
                <a:t>Hierarchical method</a:t>
              </a:r>
            </a:p>
          </p:txBody>
        </p:sp>
      </p:grpSp>
      <p:grpSp>
        <p:nvGrpSpPr>
          <p:cNvPr id="108" name="Group 108"/>
          <p:cNvGrpSpPr/>
          <p:nvPr/>
        </p:nvGrpSpPr>
        <p:grpSpPr>
          <a:xfrm>
            <a:off x="9243429" y="3975706"/>
            <a:ext cx="3317602" cy="4843527"/>
            <a:chOff x="0" y="0"/>
            <a:chExt cx="4423470" cy="6458036"/>
          </a:xfrm>
        </p:grpSpPr>
        <p:sp>
          <p:nvSpPr>
            <p:cNvPr id="109" name="Freeform 109"/>
            <p:cNvSpPr/>
            <p:nvPr/>
          </p:nvSpPr>
          <p:spPr>
            <a:xfrm>
              <a:off x="0" y="0"/>
              <a:ext cx="4085022" cy="4085022"/>
            </a:xfrm>
            <a:custGeom>
              <a:avLst/>
              <a:gdLst/>
              <a:ahLst/>
              <a:cxnLst/>
              <a:rect l="l" t="t" r="r" b="b"/>
              <a:pathLst>
                <a:path w="4085022" h="4085022">
                  <a:moveTo>
                    <a:pt x="0" y="0"/>
                  </a:moveTo>
                  <a:lnTo>
                    <a:pt x="4085022" y="0"/>
                  </a:lnTo>
                  <a:lnTo>
                    <a:pt x="4085022" y="4085022"/>
                  </a:lnTo>
                  <a:lnTo>
                    <a:pt x="0" y="4085022"/>
                  </a:lnTo>
                  <a:lnTo>
                    <a:pt x="0" y="0"/>
                  </a:lnTo>
                  <a:close/>
                </a:path>
              </a:pathLst>
            </a:custGeom>
            <a:blipFill>
              <a:blip r:embed="rId12"/>
              <a:stretch>
                <a:fillRect/>
              </a:stretch>
            </a:blipFill>
          </p:spPr>
        </p:sp>
        <p:grpSp>
          <p:nvGrpSpPr>
            <p:cNvPr id="110" name="Group 110"/>
            <p:cNvGrpSpPr/>
            <p:nvPr/>
          </p:nvGrpSpPr>
          <p:grpSpPr>
            <a:xfrm>
              <a:off x="240052" y="4633583"/>
              <a:ext cx="4183418" cy="1824453"/>
              <a:chOff x="0" y="0"/>
              <a:chExt cx="922170" cy="402173"/>
            </a:xfrm>
          </p:grpSpPr>
          <p:sp>
            <p:nvSpPr>
              <p:cNvPr id="111" name="Freeform 111"/>
              <p:cNvSpPr/>
              <p:nvPr/>
            </p:nvSpPr>
            <p:spPr>
              <a:xfrm>
                <a:off x="0" y="0"/>
                <a:ext cx="922170" cy="402173"/>
              </a:xfrm>
              <a:custGeom>
                <a:avLst/>
                <a:gdLst/>
                <a:ahLst/>
                <a:cxnLst/>
                <a:rect l="l" t="t" r="r" b="b"/>
                <a:pathLst>
                  <a:path w="922170" h="402173">
                    <a:moveTo>
                      <a:pt x="0" y="0"/>
                    </a:moveTo>
                    <a:lnTo>
                      <a:pt x="922170" y="0"/>
                    </a:lnTo>
                    <a:lnTo>
                      <a:pt x="922170" y="402173"/>
                    </a:lnTo>
                    <a:lnTo>
                      <a:pt x="0" y="402173"/>
                    </a:lnTo>
                    <a:close/>
                  </a:path>
                </a:pathLst>
              </a:custGeom>
              <a:solidFill>
                <a:srgbClr val="FFCF91"/>
              </a:solidFill>
              <a:ln w="28575" cap="sq">
                <a:solidFill>
                  <a:srgbClr val="E76262"/>
                </a:solidFill>
                <a:prstDash val="lgDash"/>
                <a:miter/>
              </a:ln>
            </p:spPr>
          </p:sp>
          <p:sp>
            <p:nvSpPr>
              <p:cNvPr id="112" name="TextBox 112"/>
              <p:cNvSpPr txBox="1"/>
              <p:nvPr/>
            </p:nvSpPr>
            <p:spPr>
              <a:xfrm>
                <a:off x="0" y="-28575"/>
                <a:ext cx="922170" cy="430748"/>
              </a:xfrm>
              <a:prstGeom prst="rect">
                <a:avLst/>
              </a:prstGeom>
            </p:spPr>
            <p:txBody>
              <a:bodyPr lIns="50800" tIns="50800" rIns="50800" bIns="50800" rtlCol="0" anchor="ctr"/>
              <a:lstStyle/>
              <a:p>
                <a:pPr algn="ctr">
                  <a:lnSpc>
                    <a:spcPts val="2659"/>
                  </a:lnSpc>
                </a:pPr>
                <a:endParaRPr/>
              </a:p>
            </p:txBody>
          </p:sp>
        </p:grpSp>
        <p:sp>
          <p:nvSpPr>
            <p:cNvPr id="113" name="TextBox 113"/>
            <p:cNvSpPr txBox="1"/>
            <p:nvPr/>
          </p:nvSpPr>
          <p:spPr>
            <a:xfrm>
              <a:off x="330764" y="4664054"/>
              <a:ext cx="4001994" cy="1711960"/>
            </a:xfrm>
            <a:prstGeom prst="rect">
              <a:avLst/>
            </a:prstGeom>
          </p:spPr>
          <p:txBody>
            <a:bodyPr lIns="0" tIns="0" rIns="0" bIns="0" rtlCol="0" anchor="t">
              <a:spAutoFit/>
            </a:bodyPr>
            <a:lstStyle/>
            <a:p>
              <a:pPr algn="ctr">
                <a:lnSpc>
                  <a:spcPts val="3450"/>
                </a:lnSpc>
              </a:pPr>
              <a:r>
                <a:rPr lang="en-US" sz="2300">
                  <a:solidFill>
                    <a:srgbClr val="503D36"/>
                  </a:solidFill>
                  <a:latin typeface="Sniglet"/>
                  <a:ea typeface="Sniglet"/>
                  <a:cs typeface="Sniglet"/>
                  <a:sym typeface="Sniglet"/>
                </a:rPr>
                <a:t>Phương pháp dựa trên mật độ</a:t>
              </a:r>
            </a:p>
            <a:p>
              <a:pPr marL="0" lvl="0" indent="0" algn="ctr">
                <a:lnSpc>
                  <a:spcPts val="3450"/>
                </a:lnSpc>
                <a:spcBef>
                  <a:spcPct val="0"/>
                </a:spcBef>
              </a:pPr>
              <a:r>
                <a:rPr lang="en-US" sz="2300">
                  <a:solidFill>
                    <a:srgbClr val="503D36"/>
                  </a:solidFill>
                  <a:latin typeface="Sniglet"/>
                  <a:ea typeface="Sniglet"/>
                  <a:cs typeface="Sniglet"/>
                  <a:sym typeface="Sniglet"/>
                </a:rPr>
                <a:t>Density-based method</a:t>
              </a:r>
            </a:p>
          </p:txBody>
        </p:sp>
      </p:grpSp>
      <p:grpSp>
        <p:nvGrpSpPr>
          <p:cNvPr id="114" name="Group 114"/>
          <p:cNvGrpSpPr/>
          <p:nvPr/>
        </p:nvGrpSpPr>
        <p:grpSpPr>
          <a:xfrm>
            <a:off x="12801600" y="3941050"/>
            <a:ext cx="3123237" cy="4877176"/>
            <a:chOff x="0" y="0"/>
            <a:chExt cx="4164316" cy="6502901"/>
          </a:xfrm>
        </p:grpSpPr>
        <p:sp>
          <p:nvSpPr>
            <p:cNvPr id="115" name="Freeform 115"/>
            <p:cNvSpPr/>
            <p:nvPr/>
          </p:nvSpPr>
          <p:spPr>
            <a:xfrm>
              <a:off x="0" y="0"/>
              <a:ext cx="4164316" cy="4174753"/>
            </a:xfrm>
            <a:custGeom>
              <a:avLst/>
              <a:gdLst/>
              <a:ahLst/>
              <a:cxnLst/>
              <a:rect l="l" t="t" r="r" b="b"/>
              <a:pathLst>
                <a:path w="4164316" h="4174753">
                  <a:moveTo>
                    <a:pt x="0" y="0"/>
                  </a:moveTo>
                  <a:lnTo>
                    <a:pt x="4164316" y="0"/>
                  </a:lnTo>
                  <a:lnTo>
                    <a:pt x="4164316" y="4174753"/>
                  </a:lnTo>
                  <a:lnTo>
                    <a:pt x="0" y="4174753"/>
                  </a:lnTo>
                  <a:lnTo>
                    <a:pt x="0" y="0"/>
                  </a:lnTo>
                  <a:close/>
                </a:path>
              </a:pathLst>
            </a:custGeom>
            <a:blipFill>
              <a:blip r:embed="rId13"/>
              <a:stretch>
                <a:fillRect/>
              </a:stretch>
            </a:blipFill>
          </p:spPr>
        </p:sp>
        <p:grpSp>
          <p:nvGrpSpPr>
            <p:cNvPr id="116" name="Group 116"/>
            <p:cNvGrpSpPr/>
            <p:nvPr/>
          </p:nvGrpSpPr>
          <p:grpSpPr>
            <a:xfrm>
              <a:off x="162321" y="4678448"/>
              <a:ext cx="4001994" cy="1824453"/>
              <a:chOff x="0" y="0"/>
              <a:chExt cx="882178" cy="402173"/>
            </a:xfrm>
          </p:grpSpPr>
          <p:sp>
            <p:nvSpPr>
              <p:cNvPr id="117" name="Freeform 117"/>
              <p:cNvSpPr/>
              <p:nvPr/>
            </p:nvSpPr>
            <p:spPr>
              <a:xfrm>
                <a:off x="0" y="0"/>
                <a:ext cx="882178" cy="402173"/>
              </a:xfrm>
              <a:custGeom>
                <a:avLst/>
                <a:gdLst/>
                <a:ahLst/>
                <a:cxnLst/>
                <a:rect l="l" t="t" r="r" b="b"/>
                <a:pathLst>
                  <a:path w="882178" h="402173">
                    <a:moveTo>
                      <a:pt x="0" y="0"/>
                    </a:moveTo>
                    <a:lnTo>
                      <a:pt x="882178" y="0"/>
                    </a:lnTo>
                    <a:lnTo>
                      <a:pt x="882178" y="402173"/>
                    </a:lnTo>
                    <a:lnTo>
                      <a:pt x="0" y="402173"/>
                    </a:lnTo>
                    <a:close/>
                  </a:path>
                </a:pathLst>
              </a:custGeom>
              <a:solidFill>
                <a:srgbClr val="FFCF91"/>
              </a:solidFill>
              <a:ln w="28575" cap="sq">
                <a:solidFill>
                  <a:srgbClr val="E76262"/>
                </a:solidFill>
                <a:prstDash val="lgDash"/>
                <a:miter/>
              </a:ln>
            </p:spPr>
          </p:sp>
          <p:sp>
            <p:nvSpPr>
              <p:cNvPr id="118" name="TextBox 118"/>
              <p:cNvSpPr txBox="1"/>
              <p:nvPr/>
            </p:nvSpPr>
            <p:spPr>
              <a:xfrm>
                <a:off x="0" y="-28575"/>
                <a:ext cx="882178" cy="430748"/>
              </a:xfrm>
              <a:prstGeom prst="rect">
                <a:avLst/>
              </a:prstGeom>
            </p:spPr>
            <p:txBody>
              <a:bodyPr lIns="50800" tIns="50800" rIns="50800" bIns="50800" rtlCol="0" anchor="ctr"/>
              <a:lstStyle/>
              <a:p>
                <a:pPr algn="ctr">
                  <a:lnSpc>
                    <a:spcPts val="2659"/>
                  </a:lnSpc>
                </a:pPr>
                <a:endParaRPr/>
              </a:p>
            </p:txBody>
          </p:sp>
        </p:grpSp>
        <p:sp>
          <p:nvSpPr>
            <p:cNvPr id="119" name="TextBox 119"/>
            <p:cNvSpPr txBox="1"/>
            <p:nvPr/>
          </p:nvSpPr>
          <p:spPr>
            <a:xfrm>
              <a:off x="162321" y="4708919"/>
              <a:ext cx="4001994" cy="1711960"/>
            </a:xfrm>
            <a:prstGeom prst="rect">
              <a:avLst/>
            </a:prstGeom>
          </p:spPr>
          <p:txBody>
            <a:bodyPr lIns="0" tIns="0" rIns="0" bIns="0" rtlCol="0" anchor="t">
              <a:spAutoFit/>
            </a:bodyPr>
            <a:lstStyle/>
            <a:p>
              <a:pPr algn="ctr">
                <a:lnSpc>
                  <a:spcPts val="3450"/>
                </a:lnSpc>
              </a:pPr>
              <a:r>
                <a:rPr lang="en-US" sz="2300">
                  <a:solidFill>
                    <a:srgbClr val="503D36"/>
                  </a:solidFill>
                  <a:latin typeface="Sniglet"/>
                  <a:ea typeface="Sniglet"/>
                  <a:cs typeface="Sniglet"/>
                  <a:sym typeface="Sniglet"/>
                </a:rPr>
                <a:t>Phương pháp dựa </a:t>
              </a:r>
            </a:p>
            <a:p>
              <a:pPr algn="ctr">
                <a:lnSpc>
                  <a:spcPts val="3450"/>
                </a:lnSpc>
              </a:pPr>
              <a:r>
                <a:rPr lang="en-US" sz="2300">
                  <a:solidFill>
                    <a:srgbClr val="503D36"/>
                  </a:solidFill>
                  <a:latin typeface="Sniglet"/>
                  <a:ea typeface="Sniglet"/>
                  <a:cs typeface="Sniglet"/>
                  <a:sym typeface="Sniglet"/>
                </a:rPr>
                <a:t>trên lưới</a:t>
              </a:r>
            </a:p>
            <a:p>
              <a:pPr marL="0" lvl="0" indent="0" algn="ctr">
                <a:lnSpc>
                  <a:spcPts val="3450"/>
                </a:lnSpc>
                <a:spcBef>
                  <a:spcPct val="0"/>
                </a:spcBef>
              </a:pPr>
              <a:r>
                <a:rPr lang="en-US" sz="2300">
                  <a:solidFill>
                    <a:srgbClr val="503D36"/>
                  </a:solidFill>
                  <a:latin typeface="Sniglet"/>
                  <a:ea typeface="Sniglet"/>
                  <a:cs typeface="Sniglet"/>
                  <a:sym typeface="Sniglet"/>
                </a:rPr>
                <a:t>Grid-based method</a:t>
              </a:r>
            </a:p>
          </p:txBody>
        </p:sp>
      </p:grpSp>
      <p:grpSp>
        <p:nvGrpSpPr>
          <p:cNvPr id="120" name="Group 120"/>
          <p:cNvGrpSpPr/>
          <p:nvPr/>
        </p:nvGrpSpPr>
        <p:grpSpPr>
          <a:xfrm>
            <a:off x="594866" y="1690137"/>
            <a:ext cx="1232729" cy="7134324"/>
            <a:chOff x="0" y="0"/>
            <a:chExt cx="1643639" cy="9512432"/>
          </a:xfrm>
        </p:grpSpPr>
        <p:sp>
          <p:nvSpPr>
            <p:cNvPr id="121" name="TextBox 121"/>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2" name="TextBox 122"/>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3" name="TextBox 123"/>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4" name="TextBox 124"/>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5" name="TextBox 125"/>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6" name="TextBox 126"/>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7" name="TextBox 127"/>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8" name="TextBox 128"/>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9" name="TextBox 129"/>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30" name="Freeform 130"/>
          <p:cNvSpPr/>
          <p:nvPr/>
        </p:nvSpPr>
        <p:spPr>
          <a:xfrm>
            <a:off x="8119032" y="1028700"/>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14">
              <a:extLst>
                <a:ext uri="{96DAC541-7B7A-43D3-8B79-37D633B846F1}">
                  <asvg:svgBlip xmlns="" xmlns:asvg="http://schemas.microsoft.com/office/drawing/2016/SVG/main" r:embed="rId15"/>
                </a:ext>
              </a:extLst>
            </a:blip>
            <a:stretch>
              <a:fillRect t="-112263"/>
            </a:stretch>
          </a:blipFill>
        </p:spPr>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Vertical)">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p:cTn id="12" dur="1000" fill="hold"/>
                                        <p:tgtEl>
                                          <p:spTgt spid="96"/>
                                        </p:tgtEl>
                                        <p:attrNameLst>
                                          <p:attrName>ppt_w</p:attrName>
                                        </p:attrNameLst>
                                      </p:cBhvr>
                                      <p:tavLst>
                                        <p:tav tm="0">
                                          <p:val>
                                            <p:fltVal val="0"/>
                                          </p:val>
                                        </p:tav>
                                        <p:tav tm="100000">
                                          <p:val>
                                            <p:strVal val="#ppt_w"/>
                                          </p:val>
                                        </p:tav>
                                      </p:tavLst>
                                    </p:anim>
                                    <p:anim calcmode="lin" valueType="num">
                                      <p:cBhvr>
                                        <p:cTn id="13" dur="1000" fill="hold"/>
                                        <p:tgtEl>
                                          <p:spTgt spid="96"/>
                                        </p:tgtEl>
                                        <p:attrNameLst>
                                          <p:attrName>ppt_h</p:attrName>
                                        </p:attrNameLst>
                                      </p:cBhvr>
                                      <p:tavLst>
                                        <p:tav tm="0">
                                          <p:val>
                                            <p:fltVal val="0"/>
                                          </p:val>
                                        </p:tav>
                                        <p:tav tm="100000">
                                          <p:val>
                                            <p:strVal val="#ppt_h"/>
                                          </p:val>
                                        </p:tav>
                                      </p:tavLst>
                                    </p:anim>
                                    <p:anim calcmode="lin" valueType="num">
                                      <p:cBhvr>
                                        <p:cTn id="14" dur="1000" fill="hold"/>
                                        <p:tgtEl>
                                          <p:spTgt spid="96"/>
                                        </p:tgtEl>
                                        <p:attrNameLst>
                                          <p:attrName>style.rotation</p:attrName>
                                        </p:attrNameLst>
                                      </p:cBhvr>
                                      <p:tavLst>
                                        <p:tav tm="0">
                                          <p:val>
                                            <p:fltVal val="90"/>
                                          </p:val>
                                        </p:tav>
                                        <p:tav tm="100000">
                                          <p:val>
                                            <p:fltVal val="0"/>
                                          </p:val>
                                        </p:tav>
                                      </p:tavLst>
                                    </p:anim>
                                    <p:animEffect transition="in" filter="fade">
                                      <p:cBhvr>
                                        <p:cTn id="15" dur="10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1000" fill="hold"/>
                                        <p:tgtEl>
                                          <p:spTgt spid="102"/>
                                        </p:tgtEl>
                                        <p:attrNameLst>
                                          <p:attrName>ppt_w</p:attrName>
                                        </p:attrNameLst>
                                      </p:cBhvr>
                                      <p:tavLst>
                                        <p:tav tm="0">
                                          <p:val>
                                            <p:fltVal val="0"/>
                                          </p:val>
                                        </p:tav>
                                        <p:tav tm="100000">
                                          <p:val>
                                            <p:strVal val="#ppt_w"/>
                                          </p:val>
                                        </p:tav>
                                      </p:tavLst>
                                    </p:anim>
                                    <p:anim calcmode="lin" valueType="num">
                                      <p:cBhvr>
                                        <p:cTn id="21" dur="1000" fill="hold"/>
                                        <p:tgtEl>
                                          <p:spTgt spid="102"/>
                                        </p:tgtEl>
                                        <p:attrNameLst>
                                          <p:attrName>ppt_h</p:attrName>
                                        </p:attrNameLst>
                                      </p:cBhvr>
                                      <p:tavLst>
                                        <p:tav tm="0">
                                          <p:val>
                                            <p:fltVal val="0"/>
                                          </p:val>
                                        </p:tav>
                                        <p:tav tm="100000">
                                          <p:val>
                                            <p:strVal val="#ppt_h"/>
                                          </p:val>
                                        </p:tav>
                                      </p:tavLst>
                                    </p:anim>
                                    <p:anim calcmode="lin" valueType="num">
                                      <p:cBhvr>
                                        <p:cTn id="22" dur="1000" fill="hold"/>
                                        <p:tgtEl>
                                          <p:spTgt spid="102"/>
                                        </p:tgtEl>
                                        <p:attrNameLst>
                                          <p:attrName>style.rotation</p:attrName>
                                        </p:attrNameLst>
                                      </p:cBhvr>
                                      <p:tavLst>
                                        <p:tav tm="0">
                                          <p:val>
                                            <p:fltVal val="90"/>
                                          </p:val>
                                        </p:tav>
                                        <p:tav tm="100000">
                                          <p:val>
                                            <p:fltVal val="0"/>
                                          </p:val>
                                        </p:tav>
                                      </p:tavLst>
                                    </p:anim>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anim calcmode="lin" valueType="num">
                                      <p:cBhvr>
                                        <p:cTn id="28" dur="1000" fill="hold"/>
                                        <p:tgtEl>
                                          <p:spTgt spid="108"/>
                                        </p:tgtEl>
                                        <p:attrNameLst>
                                          <p:attrName>ppt_w</p:attrName>
                                        </p:attrNameLst>
                                      </p:cBhvr>
                                      <p:tavLst>
                                        <p:tav tm="0">
                                          <p:val>
                                            <p:fltVal val="0"/>
                                          </p:val>
                                        </p:tav>
                                        <p:tav tm="100000">
                                          <p:val>
                                            <p:strVal val="#ppt_w"/>
                                          </p:val>
                                        </p:tav>
                                      </p:tavLst>
                                    </p:anim>
                                    <p:anim calcmode="lin" valueType="num">
                                      <p:cBhvr>
                                        <p:cTn id="29" dur="1000" fill="hold"/>
                                        <p:tgtEl>
                                          <p:spTgt spid="108"/>
                                        </p:tgtEl>
                                        <p:attrNameLst>
                                          <p:attrName>ppt_h</p:attrName>
                                        </p:attrNameLst>
                                      </p:cBhvr>
                                      <p:tavLst>
                                        <p:tav tm="0">
                                          <p:val>
                                            <p:fltVal val="0"/>
                                          </p:val>
                                        </p:tav>
                                        <p:tav tm="100000">
                                          <p:val>
                                            <p:strVal val="#ppt_h"/>
                                          </p:val>
                                        </p:tav>
                                      </p:tavLst>
                                    </p:anim>
                                    <p:anim calcmode="lin" valueType="num">
                                      <p:cBhvr>
                                        <p:cTn id="30" dur="1000" fill="hold"/>
                                        <p:tgtEl>
                                          <p:spTgt spid="108"/>
                                        </p:tgtEl>
                                        <p:attrNameLst>
                                          <p:attrName>style.rotation</p:attrName>
                                        </p:attrNameLst>
                                      </p:cBhvr>
                                      <p:tavLst>
                                        <p:tav tm="0">
                                          <p:val>
                                            <p:fltVal val="90"/>
                                          </p:val>
                                        </p:tav>
                                        <p:tav tm="100000">
                                          <p:val>
                                            <p:fltVal val="0"/>
                                          </p:val>
                                        </p:tav>
                                      </p:tavLst>
                                    </p:anim>
                                    <p:animEffect transition="in" filter="fade">
                                      <p:cBhvr>
                                        <p:cTn id="31" dur="10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14"/>
                                        </p:tgtEl>
                                        <p:attrNameLst>
                                          <p:attrName>style.visibility</p:attrName>
                                        </p:attrNameLst>
                                      </p:cBhvr>
                                      <p:to>
                                        <p:strVal val="visible"/>
                                      </p:to>
                                    </p:set>
                                    <p:anim calcmode="lin" valueType="num">
                                      <p:cBhvr>
                                        <p:cTn id="36" dur="1000" fill="hold"/>
                                        <p:tgtEl>
                                          <p:spTgt spid="114"/>
                                        </p:tgtEl>
                                        <p:attrNameLst>
                                          <p:attrName>ppt_w</p:attrName>
                                        </p:attrNameLst>
                                      </p:cBhvr>
                                      <p:tavLst>
                                        <p:tav tm="0">
                                          <p:val>
                                            <p:fltVal val="0"/>
                                          </p:val>
                                        </p:tav>
                                        <p:tav tm="100000">
                                          <p:val>
                                            <p:strVal val="#ppt_w"/>
                                          </p:val>
                                        </p:tav>
                                      </p:tavLst>
                                    </p:anim>
                                    <p:anim calcmode="lin" valueType="num">
                                      <p:cBhvr>
                                        <p:cTn id="37" dur="1000" fill="hold"/>
                                        <p:tgtEl>
                                          <p:spTgt spid="114"/>
                                        </p:tgtEl>
                                        <p:attrNameLst>
                                          <p:attrName>ppt_h</p:attrName>
                                        </p:attrNameLst>
                                      </p:cBhvr>
                                      <p:tavLst>
                                        <p:tav tm="0">
                                          <p:val>
                                            <p:fltVal val="0"/>
                                          </p:val>
                                        </p:tav>
                                        <p:tav tm="100000">
                                          <p:val>
                                            <p:strVal val="#ppt_h"/>
                                          </p:val>
                                        </p:tav>
                                      </p:tavLst>
                                    </p:anim>
                                    <p:anim calcmode="lin" valueType="num">
                                      <p:cBhvr>
                                        <p:cTn id="38" dur="1000" fill="hold"/>
                                        <p:tgtEl>
                                          <p:spTgt spid="114"/>
                                        </p:tgtEl>
                                        <p:attrNameLst>
                                          <p:attrName>style.rotation</p:attrName>
                                        </p:attrNameLst>
                                      </p:cBhvr>
                                      <p:tavLst>
                                        <p:tav tm="0">
                                          <p:val>
                                            <p:fltVal val="90"/>
                                          </p:val>
                                        </p:tav>
                                        <p:tav tm="100000">
                                          <p:val>
                                            <p:fltVal val="0"/>
                                          </p:val>
                                        </p:tav>
                                      </p:tavLst>
                                    </p:anim>
                                    <p:animEffect transition="in" filter="fade">
                                      <p:cBhvr>
                                        <p:cTn id="39"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661541" y="1470992"/>
            <a:ext cx="1232729" cy="7134324"/>
            <a:chOff x="0" y="0"/>
            <a:chExt cx="1643639" cy="9512432"/>
          </a:xfrm>
        </p:grpSpPr>
        <p:sp>
          <p:nvSpPr>
            <p:cNvPr id="5" name="TextBox 5"/>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6" name="TextBox 6"/>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7" name="TextBox 7"/>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8" name="TextBox 8"/>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 name="TextBox 9"/>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 name="TextBox 10"/>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 name="TextBox 11"/>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2" name="TextBox 12"/>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3" name="TextBox 13"/>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14" name="Freeform 14"/>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4"/>
            <a:stretch>
              <a:fillRect/>
            </a:stretch>
          </a:blipFill>
        </p:spPr>
      </p:sp>
      <p:grpSp>
        <p:nvGrpSpPr>
          <p:cNvPr id="15" name="Group 15"/>
          <p:cNvGrpSpPr/>
          <p:nvPr/>
        </p:nvGrpSpPr>
        <p:grpSpPr>
          <a:xfrm>
            <a:off x="15510027" y="6477329"/>
            <a:ext cx="2279617" cy="1191585"/>
            <a:chOff x="0" y="0"/>
            <a:chExt cx="3039489" cy="1588780"/>
          </a:xfrm>
        </p:grpSpPr>
        <p:grpSp>
          <p:nvGrpSpPr>
            <p:cNvPr id="16" name="Group 16"/>
            <p:cNvGrpSpPr/>
            <p:nvPr/>
          </p:nvGrpSpPr>
          <p:grpSpPr>
            <a:xfrm>
              <a:off x="0" y="0"/>
              <a:ext cx="3039489" cy="1588780"/>
              <a:chOff x="0" y="0"/>
              <a:chExt cx="620810" cy="324506"/>
            </a:xfrm>
          </p:grpSpPr>
          <p:sp>
            <p:nvSpPr>
              <p:cNvPr id="17" name="Freeform 17"/>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id="18" name="TextBox 18"/>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19" name="Group 19"/>
            <p:cNvGrpSpPr/>
            <p:nvPr/>
          </p:nvGrpSpPr>
          <p:grpSpPr>
            <a:xfrm>
              <a:off x="1234950" y="117213"/>
              <a:ext cx="1688828" cy="1354354"/>
              <a:chOff x="0" y="0"/>
              <a:chExt cx="344940" cy="276625"/>
            </a:xfrm>
          </p:grpSpPr>
          <p:sp>
            <p:nvSpPr>
              <p:cNvPr id="20" name="Freeform 20"/>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id="21" name="TextBox 21"/>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2" name="Group 22"/>
          <p:cNvGrpSpPr/>
          <p:nvPr/>
        </p:nvGrpSpPr>
        <p:grpSpPr>
          <a:xfrm>
            <a:off x="15510027" y="7763743"/>
            <a:ext cx="2279617" cy="1191585"/>
            <a:chOff x="0" y="0"/>
            <a:chExt cx="3039489" cy="1588780"/>
          </a:xfrm>
        </p:grpSpPr>
        <p:grpSp>
          <p:nvGrpSpPr>
            <p:cNvPr id="23" name="Group 23"/>
            <p:cNvGrpSpPr/>
            <p:nvPr/>
          </p:nvGrpSpPr>
          <p:grpSpPr>
            <a:xfrm>
              <a:off x="0" y="0"/>
              <a:ext cx="3039489" cy="1588780"/>
              <a:chOff x="0" y="0"/>
              <a:chExt cx="620810" cy="324506"/>
            </a:xfrm>
          </p:grpSpPr>
          <p:sp>
            <p:nvSpPr>
              <p:cNvPr id="24" name="Freeform 24"/>
              <p:cNvSpPr/>
              <p:nvPr/>
            </p:nvSpPr>
            <p:spPr>
              <a:xfrm>
                <a:off x="0" y="0"/>
                <a:ext cx="620810" cy="324506"/>
              </a:xfrm>
              <a:custGeom>
                <a:avLst/>
                <a:gdLst/>
                <a:ahLst/>
                <a:cxnLst/>
                <a:rect l="l" t="t" r="r" b="b"/>
                <a:pathLst>
                  <a:path w="620810" h="324506">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id="25" name="TextBox 25"/>
              <p:cNvSpPr txBox="1"/>
              <p:nvPr/>
            </p:nvSpPr>
            <p:spPr>
              <a:xfrm>
                <a:off x="0" y="-47625"/>
                <a:ext cx="620810" cy="372131"/>
              </a:xfrm>
              <a:prstGeom prst="rect">
                <a:avLst/>
              </a:prstGeom>
            </p:spPr>
            <p:txBody>
              <a:bodyPr lIns="51986" tIns="51986" rIns="51986" bIns="51986" rtlCol="0" anchor="ctr"/>
              <a:lstStyle/>
              <a:p>
                <a:pPr algn="ctr">
                  <a:lnSpc>
                    <a:spcPts val="2659"/>
                  </a:lnSpc>
                </a:pPr>
                <a:endParaRPr/>
              </a:p>
            </p:txBody>
          </p:sp>
        </p:grpSp>
        <p:grpSp>
          <p:nvGrpSpPr>
            <p:cNvPr id="26" name="Group 26"/>
            <p:cNvGrpSpPr/>
            <p:nvPr/>
          </p:nvGrpSpPr>
          <p:grpSpPr>
            <a:xfrm>
              <a:off x="1234950" y="117213"/>
              <a:ext cx="1688828" cy="1354354"/>
              <a:chOff x="0" y="0"/>
              <a:chExt cx="344940" cy="276625"/>
            </a:xfrm>
          </p:grpSpPr>
          <p:sp>
            <p:nvSpPr>
              <p:cNvPr id="27" name="Freeform 27"/>
              <p:cNvSpPr/>
              <p:nvPr/>
            </p:nvSpPr>
            <p:spPr>
              <a:xfrm>
                <a:off x="0" y="0"/>
                <a:ext cx="344940" cy="276625"/>
              </a:xfrm>
              <a:custGeom>
                <a:avLst/>
                <a:gdLst/>
                <a:ahLst/>
                <a:cxnLst/>
                <a:rect l="l" t="t" r="r" b="b"/>
                <a:pathLst>
                  <a:path w="344940" h="276625">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id="28" name="TextBox 28"/>
              <p:cNvSpPr txBox="1"/>
              <p:nvPr/>
            </p:nvSpPr>
            <p:spPr>
              <a:xfrm>
                <a:off x="0" y="-47625"/>
                <a:ext cx="344940" cy="324250"/>
              </a:xfrm>
              <a:prstGeom prst="rect">
                <a:avLst/>
              </a:prstGeom>
            </p:spPr>
            <p:txBody>
              <a:bodyPr lIns="51986" tIns="51986" rIns="51986" bIns="51986" rtlCol="0" anchor="ctr"/>
              <a:lstStyle/>
              <a:p>
                <a:pPr algn="ctr">
                  <a:lnSpc>
                    <a:spcPts val="2659"/>
                  </a:lnSpc>
                </a:pPr>
                <a:endParaRPr/>
              </a:p>
            </p:txBody>
          </p:sp>
        </p:grpSp>
      </p:grpSp>
      <p:grpSp>
        <p:nvGrpSpPr>
          <p:cNvPr id="29" name="Group 29"/>
          <p:cNvGrpSpPr/>
          <p:nvPr/>
        </p:nvGrpSpPr>
        <p:grpSpPr>
          <a:xfrm>
            <a:off x="15602773" y="1331671"/>
            <a:ext cx="2186870" cy="1191585"/>
            <a:chOff x="0" y="0"/>
            <a:chExt cx="2915827" cy="1588780"/>
          </a:xfrm>
        </p:grpSpPr>
        <p:grpSp>
          <p:nvGrpSpPr>
            <p:cNvPr id="30" name="Group 30"/>
            <p:cNvGrpSpPr/>
            <p:nvPr/>
          </p:nvGrpSpPr>
          <p:grpSpPr>
            <a:xfrm>
              <a:off x="0" y="0"/>
              <a:ext cx="2915827" cy="1588780"/>
              <a:chOff x="0" y="0"/>
              <a:chExt cx="595553" cy="324506"/>
            </a:xfrm>
          </p:grpSpPr>
          <p:sp>
            <p:nvSpPr>
              <p:cNvPr id="31" name="Freeform 31"/>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32" name="TextBox 32"/>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3" name="Group 33"/>
            <p:cNvGrpSpPr/>
            <p:nvPr/>
          </p:nvGrpSpPr>
          <p:grpSpPr>
            <a:xfrm>
              <a:off x="135707" y="117213"/>
              <a:ext cx="2664410" cy="1354354"/>
              <a:chOff x="0" y="0"/>
              <a:chExt cx="544201" cy="276625"/>
            </a:xfrm>
          </p:grpSpPr>
          <p:sp>
            <p:nvSpPr>
              <p:cNvPr id="34" name="Freeform 34"/>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5" name="TextBox 35"/>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6" name="Group 36"/>
          <p:cNvGrpSpPr/>
          <p:nvPr/>
        </p:nvGrpSpPr>
        <p:grpSpPr>
          <a:xfrm>
            <a:off x="15602773" y="2618086"/>
            <a:ext cx="2186870" cy="1191585"/>
            <a:chOff x="0" y="0"/>
            <a:chExt cx="2915827" cy="1588780"/>
          </a:xfrm>
        </p:grpSpPr>
        <p:grpSp>
          <p:nvGrpSpPr>
            <p:cNvPr id="37" name="Group 37"/>
            <p:cNvGrpSpPr/>
            <p:nvPr/>
          </p:nvGrpSpPr>
          <p:grpSpPr>
            <a:xfrm>
              <a:off x="0" y="0"/>
              <a:ext cx="2915827" cy="1588780"/>
              <a:chOff x="0" y="0"/>
              <a:chExt cx="595553" cy="324506"/>
            </a:xfrm>
          </p:grpSpPr>
          <p:sp>
            <p:nvSpPr>
              <p:cNvPr id="38" name="Freeform 3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9" name="TextBox 39"/>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0" name="Group 40"/>
            <p:cNvGrpSpPr/>
            <p:nvPr/>
          </p:nvGrpSpPr>
          <p:grpSpPr>
            <a:xfrm>
              <a:off x="135707" y="117213"/>
              <a:ext cx="2664410" cy="1354354"/>
              <a:chOff x="0" y="0"/>
              <a:chExt cx="544201" cy="276625"/>
            </a:xfrm>
          </p:grpSpPr>
          <p:sp>
            <p:nvSpPr>
              <p:cNvPr id="41" name="Freeform 4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42" name="TextBox 42"/>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43" name="Group 43"/>
          <p:cNvGrpSpPr/>
          <p:nvPr/>
        </p:nvGrpSpPr>
        <p:grpSpPr>
          <a:xfrm>
            <a:off x="15602773" y="3904921"/>
            <a:ext cx="2186870" cy="1191585"/>
            <a:chOff x="0" y="0"/>
            <a:chExt cx="2915827" cy="1588780"/>
          </a:xfrm>
        </p:grpSpPr>
        <p:grpSp>
          <p:nvGrpSpPr>
            <p:cNvPr id="44" name="Group 44"/>
            <p:cNvGrpSpPr/>
            <p:nvPr/>
          </p:nvGrpSpPr>
          <p:grpSpPr>
            <a:xfrm>
              <a:off x="0" y="0"/>
              <a:ext cx="2915827" cy="1588780"/>
              <a:chOff x="0" y="0"/>
              <a:chExt cx="595553" cy="324506"/>
            </a:xfrm>
          </p:grpSpPr>
          <p:sp>
            <p:nvSpPr>
              <p:cNvPr id="45" name="Freeform 45"/>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46" name="TextBox 46"/>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47" name="Group 47"/>
            <p:cNvGrpSpPr/>
            <p:nvPr/>
          </p:nvGrpSpPr>
          <p:grpSpPr>
            <a:xfrm>
              <a:off x="135707" y="117213"/>
              <a:ext cx="2664410" cy="1354354"/>
              <a:chOff x="0" y="0"/>
              <a:chExt cx="544201" cy="276625"/>
            </a:xfrm>
          </p:grpSpPr>
          <p:sp>
            <p:nvSpPr>
              <p:cNvPr id="48" name="Freeform 48"/>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49" name="TextBox 49"/>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50" name="Group 50"/>
          <p:cNvGrpSpPr/>
          <p:nvPr/>
        </p:nvGrpSpPr>
        <p:grpSpPr>
          <a:xfrm>
            <a:off x="15910367" y="5190915"/>
            <a:ext cx="2186870" cy="1191585"/>
            <a:chOff x="0" y="0"/>
            <a:chExt cx="2915827" cy="1588780"/>
          </a:xfrm>
        </p:grpSpPr>
        <p:grpSp>
          <p:nvGrpSpPr>
            <p:cNvPr id="51" name="Group 51"/>
            <p:cNvGrpSpPr/>
            <p:nvPr/>
          </p:nvGrpSpPr>
          <p:grpSpPr>
            <a:xfrm>
              <a:off x="0" y="0"/>
              <a:ext cx="2915827" cy="1588780"/>
              <a:chOff x="0" y="0"/>
              <a:chExt cx="595553" cy="324506"/>
            </a:xfrm>
          </p:grpSpPr>
          <p:sp>
            <p:nvSpPr>
              <p:cNvPr id="52" name="Freeform 52"/>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53" name="TextBox 53"/>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54" name="Group 54"/>
            <p:cNvGrpSpPr/>
            <p:nvPr/>
          </p:nvGrpSpPr>
          <p:grpSpPr>
            <a:xfrm>
              <a:off x="135707" y="117213"/>
              <a:ext cx="2664410" cy="1354354"/>
              <a:chOff x="0" y="0"/>
              <a:chExt cx="544201" cy="276625"/>
            </a:xfrm>
          </p:grpSpPr>
          <p:sp>
            <p:nvSpPr>
              <p:cNvPr id="55" name="Freeform 55"/>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56" name="TextBox 56"/>
              <p:cNvSpPr txBox="1"/>
              <p:nvPr/>
            </p:nvSpPr>
            <p:spPr>
              <a:xfrm>
                <a:off x="0" y="-28575"/>
                <a:ext cx="544201" cy="305200"/>
              </a:xfrm>
              <a:prstGeom prst="rect">
                <a:avLst/>
              </a:prstGeom>
            </p:spPr>
            <p:txBody>
              <a:bodyPr lIns="51986" tIns="51986" rIns="51986" bIns="51986" rtlCol="0" anchor="ctr"/>
              <a:lstStyle/>
              <a:p>
                <a:pPr algn="ctr">
                  <a:lnSpc>
                    <a:spcPts val="2659"/>
                  </a:lnSpc>
                </a:pPr>
                <a:endParaRPr/>
              </a:p>
            </p:txBody>
          </p:sp>
        </p:grpSp>
      </p:grpSp>
      <p:sp>
        <p:nvSpPr>
          <p:cNvPr id="57" name="Freeform 57"/>
          <p:cNvSpPr/>
          <p:nvPr/>
        </p:nvSpPr>
        <p:spPr>
          <a:xfrm rot="5400000">
            <a:off x="12319213" y="5156167"/>
            <a:ext cx="7623658" cy="1261080"/>
          </a:xfrm>
          <a:custGeom>
            <a:avLst/>
            <a:gdLst/>
            <a:ahLst/>
            <a:cxnLst/>
            <a:rect l="l" t="t" r="r" b="b"/>
            <a:pathLst>
              <a:path w="7623658" h="1261080">
                <a:moveTo>
                  <a:pt x="0" y="0"/>
                </a:moveTo>
                <a:lnTo>
                  <a:pt x="7623657" y="0"/>
                </a:lnTo>
                <a:lnTo>
                  <a:pt x="7623657" y="1261080"/>
                </a:lnTo>
                <a:lnTo>
                  <a:pt x="0" y="1261080"/>
                </a:lnTo>
                <a:lnTo>
                  <a:pt x="0" y="0"/>
                </a:lnTo>
                <a:close/>
              </a:path>
            </a:pathLst>
          </a:custGeom>
          <a:blipFill>
            <a:blip r:embed="rId5"/>
            <a:stretch>
              <a:fillRect/>
            </a:stretch>
          </a:blipFill>
        </p:spPr>
      </p:sp>
      <p:grpSp>
        <p:nvGrpSpPr>
          <p:cNvPr id="58" name="Group 58"/>
          <p:cNvGrpSpPr/>
          <p:nvPr/>
        </p:nvGrpSpPr>
        <p:grpSpPr>
          <a:xfrm>
            <a:off x="1028700" y="336364"/>
            <a:ext cx="16230600" cy="9762383"/>
            <a:chOff x="0" y="0"/>
            <a:chExt cx="4274726" cy="2571163"/>
          </a:xfrm>
        </p:grpSpPr>
        <p:sp>
          <p:nvSpPr>
            <p:cNvPr id="59" name="Freeform 59"/>
            <p:cNvSpPr/>
            <p:nvPr/>
          </p:nvSpPr>
          <p:spPr>
            <a:xfrm>
              <a:off x="0" y="0"/>
              <a:ext cx="4274726" cy="2571162"/>
            </a:xfrm>
            <a:custGeom>
              <a:avLst/>
              <a:gdLst/>
              <a:ahLst/>
              <a:cxnLst/>
              <a:rect l="l" t="t" r="r" b="b"/>
              <a:pathLst>
                <a:path w="4274726" h="2571162">
                  <a:moveTo>
                    <a:pt x="9540" y="0"/>
                  </a:moveTo>
                  <a:lnTo>
                    <a:pt x="4265186" y="0"/>
                  </a:lnTo>
                  <a:cubicBezTo>
                    <a:pt x="4270455" y="0"/>
                    <a:pt x="4274726" y="4271"/>
                    <a:pt x="4274726" y="9540"/>
                  </a:cubicBezTo>
                  <a:lnTo>
                    <a:pt x="4274726" y="2561623"/>
                  </a:lnTo>
                  <a:cubicBezTo>
                    <a:pt x="4274726" y="2566891"/>
                    <a:pt x="4270455" y="2571162"/>
                    <a:pt x="4265186" y="2571162"/>
                  </a:cubicBezTo>
                  <a:lnTo>
                    <a:pt x="9540" y="2571162"/>
                  </a:lnTo>
                  <a:cubicBezTo>
                    <a:pt x="7010" y="2571162"/>
                    <a:pt x="4583" y="2570157"/>
                    <a:pt x="2794" y="2568368"/>
                  </a:cubicBezTo>
                  <a:cubicBezTo>
                    <a:pt x="1005" y="2566579"/>
                    <a:pt x="0" y="2564153"/>
                    <a:pt x="0" y="2561623"/>
                  </a:cubicBezTo>
                  <a:lnTo>
                    <a:pt x="0" y="9540"/>
                  </a:lnTo>
                  <a:cubicBezTo>
                    <a:pt x="0" y="4271"/>
                    <a:pt x="4271" y="0"/>
                    <a:pt x="9540" y="0"/>
                  </a:cubicBezTo>
                  <a:close/>
                </a:path>
              </a:pathLst>
            </a:custGeom>
            <a:solidFill>
              <a:srgbClr val="FCF4E8"/>
            </a:solidFill>
          </p:spPr>
        </p:sp>
        <p:sp>
          <p:nvSpPr>
            <p:cNvPr id="60" name="TextBox 60"/>
            <p:cNvSpPr txBox="1"/>
            <p:nvPr/>
          </p:nvSpPr>
          <p:spPr>
            <a:xfrm>
              <a:off x="0" y="-28575"/>
              <a:ext cx="4274726" cy="2599738"/>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337094" y="600410"/>
            <a:ext cx="15424487" cy="9122630"/>
            <a:chOff x="0" y="0"/>
            <a:chExt cx="4062416" cy="2402668"/>
          </a:xfrm>
        </p:grpSpPr>
        <p:sp>
          <p:nvSpPr>
            <p:cNvPr id="62" name="Freeform 62"/>
            <p:cNvSpPr/>
            <p:nvPr/>
          </p:nvSpPr>
          <p:spPr>
            <a:xfrm>
              <a:off x="0" y="0"/>
              <a:ext cx="4062416" cy="2402668"/>
            </a:xfrm>
            <a:custGeom>
              <a:avLst/>
              <a:gdLst/>
              <a:ahLst/>
              <a:cxnLst/>
              <a:rect l="l" t="t" r="r" b="b"/>
              <a:pathLst>
                <a:path w="4062416" h="2402668">
                  <a:moveTo>
                    <a:pt x="10038" y="0"/>
                  </a:moveTo>
                  <a:lnTo>
                    <a:pt x="4052378" y="0"/>
                  </a:lnTo>
                  <a:cubicBezTo>
                    <a:pt x="4055040" y="0"/>
                    <a:pt x="4057593" y="1058"/>
                    <a:pt x="4059476" y="2940"/>
                  </a:cubicBezTo>
                  <a:cubicBezTo>
                    <a:pt x="4061359" y="4823"/>
                    <a:pt x="4062416" y="7376"/>
                    <a:pt x="4062416" y="10038"/>
                  </a:cubicBezTo>
                  <a:lnTo>
                    <a:pt x="4062416" y="2392630"/>
                  </a:lnTo>
                  <a:cubicBezTo>
                    <a:pt x="4062416" y="2395292"/>
                    <a:pt x="4061359" y="2397845"/>
                    <a:pt x="4059476" y="2399728"/>
                  </a:cubicBezTo>
                  <a:cubicBezTo>
                    <a:pt x="4057593" y="2401610"/>
                    <a:pt x="4055040" y="2402668"/>
                    <a:pt x="4052378" y="2402668"/>
                  </a:cubicBezTo>
                  <a:lnTo>
                    <a:pt x="10038" y="2402668"/>
                  </a:lnTo>
                  <a:cubicBezTo>
                    <a:pt x="7376" y="2402668"/>
                    <a:pt x="4823" y="2401610"/>
                    <a:pt x="2940" y="2399728"/>
                  </a:cubicBezTo>
                  <a:cubicBezTo>
                    <a:pt x="1058" y="2397845"/>
                    <a:pt x="0" y="2395292"/>
                    <a:pt x="0" y="2392630"/>
                  </a:cubicBezTo>
                  <a:lnTo>
                    <a:pt x="0" y="10038"/>
                  </a:lnTo>
                  <a:cubicBezTo>
                    <a:pt x="0" y="7376"/>
                    <a:pt x="1058" y="4823"/>
                    <a:pt x="2940" y="2940"/>
                  </a:cubicBezTo>
                  <a:cubicBezTo>
                    <a:pt x="4823" y="1058"/>
                    <a:pt x="7376" y="0"/>
                    <a:pt x="10038" y="0"/>
                  </a:cubicBezTo>
                  <a:close/>
                </a:path>
              </a:pathLst>
            </a:custGeom>
            <a:solidFill>
              <a:srgbClr val="000000">
                <a:alpha val="0"/>
              </a:srgbClr>
            </a:solidFill>
            <a:ln w="47625" cap="sq">
              <a:solidFill>
                <a:srgbClr val="9FC2B6"/>
              </a:solidFill>
              <a:prstDash val="lgDash"/>
              <a:miter/>
            </a:ln>
          </p:spPr>
        </p:sp>
        <p:sp>
          <p:nvSpPr>
            <p:cNvPr id="63" name="TextBox 63"/>
            <p:cNvSpPr txBox="1"/>
            <p:nvPr/>
          </p:nvSpPr>
          <p:spPr>
            <a:xfrm>
              <a:off x="0" y="-28575"/>
              <a:ext cx="4062416" cy="2431243"/>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40290" y="1622751"/>
            <a:ext cx="263115" cy="26311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6" name="TextBox 6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7" name="Group 67"/>
          <p:cNvGrpSpPr/>
          <p:nvPr/>
        </p:nvGrpSpPr>
        <p:grpSpPr>
          <a:xfrm>
            <a:off x="1540290" y="2470372"/>
            <a:ext cx="263115" cy="26311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9" name="TextBox 6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0" name="Group 70"/>
          <p:cNvGrpSpPr/>
          <p:nvPr/>
        </p:nvGrpSpPr>
        <p:grpSpPr>
          <a:xfrm>
            <a:off x="1540290" y="3317993"/>
            <a:ext cx="263115" cy="26311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2" name="TextBox 72"/>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3" name="Group 73"/>
          <p:cNvGrpSpPr/>
          <p:nvPr/>
        </p:nvGrpSpPr>
        <p:grpSpPr>
          <a:xfrm>
            <a:off x="1540290" y="4165614"/>
            <a:ext cx="263115" cy="26311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5" name="TextBox 7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6" name="Group 76"/>
          <p:cNvGrpSpPr/>
          <p:nvPr/>
        </p:nvGrpSpPr>
        <p:grpSpPr>
          <a:xfrm>
            <a:off x="1540290" y="5013235"/>
            <a:ext cx="263115" cy="263115"/>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8" name="TextBox 7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9" name="Group 79"/>
          <p:cNvGrpSpPr/>
          <p:nvPr/>
        </p:nvGrpSpPr>
        <p:grpSpPr>
          <a:xfrm>
            <a:off x="1540290" y="5860856"/>
            <a:ext cx="263115" cy="263115"/>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1" name="TextBox 8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2" name="Group 82"/>
          <p:cNvGrpSpPr/>
          <p:nvPr/>
        </p:nvGrpSpPr>
        <p:grpSpPr>
          <a:xfrm>
            <a:off x="1540290" y="6708477"/>
            <a:ext cx="263115" cy="263115"/>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4" name="TextBox 8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5" name="Group 85"/>
          <p:cNvGrpSpPr/>
          <p:nvPr/>
        </p:nvGrpSpPr>
        <p:grpSpPr>
          <a:xfrm>
            <a:off x="1540290" y="7556097"/>
            <a:ext cx="263115" cy="263115"/>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7" name="TextBox 8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8" name="Group 88"/>
          <p:cNvGrpSpPr/>
          <p:nvPr/>
        </p:nvGrpSpPr>
        <p:grpSpPr>
          <a:xfrm>
            <a:off x="1540290" y="8403718"/>
            <a:ext cx="263115" cy="263115"/>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90" name="TextBox 9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91" name="Group 91"/>
          <p:cNvGrpSpPr/>
          <p:nvPr/>
        </p:nvGrpSpPr>
        <p:grpSpPr>
          <a:xfrm>
            <a:off x="2457021" y="2754160"/>
            <a:ext cx="5752159" cy="3369811"/>
            <a:chOff x="0" y="0"/>
            <a:chExt cx="7669545" cy="4493081"/>
          </a:xfrm>
        </p:grpSpPr>
        <p:grpSp>
          <p:nvGrpSpPr>
            <p:cNvPr id="92" name="Group 92"/>
            <p:cNvGrpSpPr/>
            <p:nvPr/>
          </p:nvGrpSpPr>
          <p:grpSpPr>
            <a:xfrm>
              <a:off x="0" y="133871"/>
              <a:ext cx="2273280" cy="2273280"/>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id="94" name="TextBox 94"/>
              <p:cNvSpPr txBox="1"/>
              <p:nvPr/>
            </p:nvSpPr>
            <p:spPr>
              <a:xfrm>
                <a:off x="76200" y="-38100"/>
                <a:ext cx="660400" cy="774700"/>
              </a:xfrm>
              <a:prstGeom prst="rect">
                <a:avLst/>
              </a:prstGeom>
            </p:spPr>
            <p:txBody>
              <a:bodyPr lIns="47486" tIns="47486" rIns="47486" bIns="47486" rtlCol="0" anchor="ctr"/>
              <a:lstStyle/>
              <a:p>
                <a:pPr algn="ctr">
                  <a:lnSpc>
                    <a:spcPts val="8400"/>
                  </a:lnSpc>
                </a:pPr>
                <a:r>
                  <a:rPr lang="en-US" sz="6000">
                    <a:solidFill>
                      <a:srgbClr val="FCF4E8"/>
                    </a:solidFill>
                    <a:latin typeface="Sniglet"/>
                    <a:ea typeface="Sniglet"/>
                    <a:cs typeface="Sniglet"/>
                    <a:sym typeface="Sniglet"/>
                  </a:rPr>
                  <a:t>01</a:t>
                </a:r>
              </a:p>
            </p:txBody>
          </p:sp>
        </p:grpSp>
        <p:sp>
          <p:nvSpPr>
            <p:cNvPr id="95" name="TextBox 95"/>
            <p:cNvSpPr txBox="1"/>
            <p:nvPr/>
          </p:nvSpPr>
          <p:spPr>
            <a:xfrm>
              <a:off x="2514022" y="-85725"/>
              <a:ext cx="3751091" cy="603408"/>
            </a:xfrm>
            <a:prstGeom prst="rect">
              <a:avLst/>
            </a:prstGeom>
          </p:spPr>
          <p:txBody>
            <a:bodyPr lIns="0" tIns="0" rIns="0" bIns="0" rtlCol="0" anchor="t">
              <a:spAutoFit/>
            </a:bodyPr>
            <a:lstStyle/>
            <a:p>
              <a:pPr marL="0" lvl="0" indent="0" algn="ctr">
                <a:lnSpc>
                  <a:spcPts val="3919"/>
                </a:lnSpc>
                <a:spcBef>
                  <a:spcPct val="0"/>
                </a:spcBef>
              </a:pPr>
              <a:r>
                <a:rPr lang="en-US" sz="2612">
                  <a:solidFill>
                    <a:srgbClr val="503D36"/>
                  </a:solidFill>
                  <a:latin typeface="Sniglet"/>
                  <a:ea typeface="Sniglet"/>
                  <a:cs typeface="Sniglet"/>
                  <a:sym typeface="Sniglet"/>
                </a:rPr>
                <a:t>K-means</a:t>
              </a:r>
            </a:p>
          </p:txBody>
        </p:sp>
        <p:sp>
          <p:nvSpPr>
            <p:cNvPr id="96" name="TextBox 96"/>
            <p:cNvSpPr txBox="1"/>
            <p:nvPr/>
          </p:nvSpPr>
          <p:spPr>
            <a:xfrm>
              <a:off x="2508088" y="717625"/>
              <a:ext cx="5161458" cy="3775456"/>
            </a:xfrm>
            <a:prstGeom prst="rect">
              <a:avLst/>
            </a:prstGeom>
          </p:spPr>
          <p:txBody>
            <a:bodyPr lIns="0" tIns="0" rIns="0" bIns="0" rtlCol="0" anchor="t">
              <a:spAutoFit/>
            </a:bodyPr>
            <a:lstStyle/>
            <a:p>
              <a:pPr algn="just">
                <a:lnSpc>
                  <a:spcPts val="2783"/>
                </a:lnSpc>
              </a:pPr>
              <a:r>
                <a:rPr lang="en-US" sz="2400">
                  <a:solidFill>
                    <a:srgbClr val="503D36"/>
                  </a:solidFill>
                  <a:latin typeface="Sniglet"/>
                  <a:ea typeface="Sniglet"/>
                  <a:cs typeface="Sniglet"/>
                  <a:sym typeface="Sniglet"/>
                </a:rPr>
                <a:t>Thuật toán phân cụm dựa trên centroid, chia dữ liệu thành k cụm bằng cách tối thiểu hóa tổng bình phương khoảng cách giữa các điểm dữ liệu và centroid của chúng.</a:t>
              </a:r>
            </a:p>
            <a:p>
              <a:pPr marL="0" lvl="0" indent="0" algn="just">
                <a:lnSpc>
                  <a:spcPts val="2783"/>
                </a:lnSpc>
              </a:pPr>
              <a:endParaRPr lang="en-US" sz="2400">
                <a:solidFill>
                  <a:srgbClr val="503D36"/>
                </a:solidFill>
                <a:latin typeface="Sniglet"/>
                <a:ea typeface="Sniglet"/>
                <a:cs typeface="Sniglet"/>
                <a:sym typeface="Sniglet"/>
              </a:endParaRPr>
            </a:p>
          </p:txBody>
        </p:sp>
      </p:grpSp>
      <p:sp>
        <p:nvSpPr>
          <p:cNvPr id="97" name="Freeform 97"/>
          <p:cNvSpPr/>
          <p:nvPr/>
        </p:nvSpPr>
        <p:spPr>
          <a:xfrm>
            <a:off x="8407699" y="9159112"/>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8" name="Freeform 98"/>
          <p:cNvSpPr/>
          <p:nvPr/>
        </p:nvSpPr>
        <p:spPr>
          <a:xfrm rot="-9714938" flipH="1">
            <a:off x="7021148" y="2460586"/>
            <a:ext cx="487406" cy="421706"/>
          </a:xfrm>
          <a:custGeom>
            <a:avLst/>
            <a:gdLst/>
            <a:ahLst/>
            <a:cxnLst/>
            <a:rect l="l" t="t" r="r" b="b"/>
            <a:pathLst>
              <a:path w="487406" h="421706">
                <a:moveTo>
                  <a:pt x="487406" y="0"/>
                </a:moveTo>
                <a:lnTo>
                  <a:pt x="0" y="0"/>
                </a:lnTo>
                <a:lnTo>
                  <a:pt x="0" y="421706"/>
                </a:lnTo>
                <a:lnTo>
                  <a:pt x="487406" y="421706"/>
                </a:lnTo>
                <a:lnTo>
                  <a:pt x="487406" y="0"/>
                </a:lnTo>
                <a:close/>
              </a:path>
            </a:pathLst>
          </a:custGeom>
          <a:blipFill>
            <a:blip r:embed="rId8">
              <a:extLst>
                <a:ext uri="{96DAC541-7B7A-43D3-8B79-37D633B846F1}">
                  <asvg:svgBlip xmlns="" xmlns:asvg="http://schemas.microsoft.com/office/drawing/2016/SVG/main" r:embed="rId9"/>
                </a:ext>
              </a:extLst>
            </a:blip>
            <a:stretch>
              <a:fillRect l="-30358" t="-44641"/>
            </a:stretch>
          </a:blipFill>
        </p:spPr>
      </p:sp>
      <p:sp>
        <p:nvSpPr>
          <p:cNvPr id="99" name="Freeform 99"/>
          <p:cNvSpPr/>
          <p:nvPr/>
        </p:nvSpPr>
        <p:spPr>
          <a:xfrm>
            <a:off x="14368993" y="4708522"/>
            <a:ext cx="1395047" cy="304713"/>
          </a:xfrm>
          <a:custGeom>
            <a:avLst/>
            <a:gdLst/>
            <a:ahLst/>
            <a:cxnLst/>
            <a:rect l="l" t="t" r="r" b="b"/>
            <a:pathLst>
              <a:path w="1395047" h="304713">
                <a:moveTo>
                  <a:pt x="0" y="0"/>
                </a:moveTo>
                <a:lnTo>
                  <a:pt x="1395047" y="0"/>
                </a:lnTo>
                <a:lnTo>
                  <a:pt x="1395047" y="304713"/>
                </a:lnTo>
                <a:lnTo>
                  <a:pt x="0" y="304713"/>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100" name="Freeform 100"/>
          <p:cNvSpPr/>
          <p:nvPr/>
        </p:nvSpPr>
        <p:spPr>
          <a:xfrm rot="-5506325">
            <a:off x="2546023" y="7552412"/>
            <a:ext cx="1149928" cy="791862"/>
          </a:xfrm>
          <a:custGeom>
            <a:avLst/>
            <a:gdLst/>
            <a:ahLst/>
            <a:cxnLst/>
            <a:rect l="l" t="t" r="r" b="b"/>
            <a:pathLst>
              <a:path w="1149928" h="791862">
                <a:moveTo>
                  <a:pt x="0" y="0"/>
                </a:moveTo>
                <a:lnTo>
                  <a:pt x="1149928" y="0"/>
                </a:lnTo>
                <a:lnTo>
                  <a:pt x="1149928" y="791862"/>
                </a:lnTo>
                <a:lnTo>
                  <a:pt x="0" y="791862"/>
                </a:lnTo>
                <a:lnTo>
                  <a:pt x="0" y="0"/>
                </a:lnTo>
                <a:close/>
              </a:path>
            </a:pathLst>
          </a:custGeom>
          <a:blipFill>
            <a:blip r:embed="rId10"/>
            <a:stretch>
              <a:fillRect l="-243756" t="-443434" r="-99762"/>
            </a:stretch>
          </a:blipFill>
        </p:spPr>
      </p:sp>
      <p:grpSp>
        <p:nvGrpSpPr>
          <p:cNvPr id="101" name="Group 101"/>
          <p:cNvGrpSpPr/>
          <p:nvPr/>
        </p:nvGrpSpPr>
        <p:grpSpPr>
          <a:xfrm>
            <a:off x="594866" y="1690137"/>
            <a:ext cx="1232729" cy="7134324"/>
            <a:chOff x="0" y="0"/>
            <a:chExt cx="1643639" cy="9512432"/>
          </a:xfrm>
        </p:grpSpPr>
        <p:sp>
          <p:nvSpPr>
            <p:cNvPr id="102" name="TextBox 102"/>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4" name="TextBox 104"/>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5" name="TextBox 105"/>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6" name="TextBox 106"/>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7" name="TextBox 107"/>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8" name="TextBox 108"/>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9" name="TextBox 109"/>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10" name="TextBox 110"/>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11" name="Group 111"/>
          <p:cNvGrpSpPr/>
          <p:nvPr/>
        </p:nvGrpSpPr>
        <p:grpSpPr>
          <a:xfrm>
            <a:off x="1975222" y="654415"/>
            <a:ext cx="963599" cy="1354512"/>
            <a:chOff x="0" y="0"/>
            <a:chExt cx="1284799" cy="1806016"/>
          </a:xfrm>
        </p:grpSpPr>
        <p:sp>
          <p:nvSpPr>
            <p:cNvPr id="112" name="Freeform 112"/>
            <p:cNvSpPr/>
            <p:nvPr/>
          </p:nvSpPr>
          <p:spPr>
            <a:xfrm>
              <a:off x="453500" y="692023"/>
              <a:ext cx="831299" cy="1113993"/>
            </a:xfrm>
            <a:custGeom>
              <a:avLst/>
              <a:gdLst/>
              <a:ahLst/>
              <a:cxnLst/>
              <a:rect l="l" t="t" r="r" b="b"/>
              <a:pathLst>
                <a:path w="831299" h="1113993">
                  <a:moveTo>
                    <a:pt x="0" y="0"/>
                  </a:moveTo>
                  <a:lnTo>
                    <a:pt x="831299" y="0"/>
                  </a:lnTo>
                  <a:lnTo>
                    <a:pt x="831299" y="1113993"/>
                  </a:lnTo>
                  <a:lnTo>
                    <a:pt x="0" y="1113993"/>
                  </a:lnTo>
                  <a:lnTo>
                    <a:pt x="0" y="0"/>
                  </a:lnTo>
                  <a:close/>
                </a:path>
              </a:pathLst>
            </a:custGeom>
            <a:blipFill>
              <a:blip r:embed="rId11"/>
              <a:stretch>
                <a:fillRect l="-100000" t="-49648" b="-54100"/>
              </a:stretch>
            </a:blipFill>
          </p:spPr>
        </p:sp>
        <p:sp>
          <p:nvSpPr>
            <p:cNvPr id="113" name="Freeform 113"/>
            <p:cNvSpPr/>
            <p:nvPr/>
          </p:nvSpPr>
          <p:spPr>
            <a:xfrm>
              <a:off x="0"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11"/>
              <a:stretch>
                <a:fillRect l="-100000" t="-49648" b="-54100"/>
              </a:stretch>
            </a:blipFill>
          </p:spPr>
        </p:sp>
        <p:sp>
          <p:nvSpPr>
            <p:cNvPr id="114" name="Freeform 114"/>
            <p:cNvSpPr/>
            <p:nvPr/>
          </p:nvSpPr>
          <p:spPr>
            <a:xfrm>
              <a:off x="808739" y="0"/>
              <a:ext cx="453500" cy="607718"/>
            </a:xfrm>
            <a:custGeom>
              <a:avLst/>
              <a:gdLst/>
              <a:ahLst/>
              <a:cxnLst/>
              <a:rect l="l" t="t" r="r" b="b"/>
              <a:pathLst>
                <a:path w="453500" h="607718">
                  <a:moveTo>
                    <a:pt x="0" y="0"/>
                  </a:moveTo>
                  <a:lnTo>
                    <a:pt x="453499" y="0"/>
                  </a:lnTo>
                  <a:lnTo>
                    <a:pt x="453499" y="607718"/>
                  </a:lnTo>
                  <a:lnTo>
                    <a:pt x="0" y="607718"/>
                  </a:lnTo>
                  <a:lnTo>
                    <a:pt x="0" y="0"/>
                  </a:lnTo>
                  <a:close/>
                </a:path>
              </a:pathLst>
            </a:custGeom>
            <a:blipFill>
              <a:blip r:embed="rId11"/>
              <a:stretch>
                <a:fillRect l="-100000" t="-49648" b="-54100"/>
              </a:stretch>
            </a:blipFill>
          </p:spPr>
        </p:sp>
      </p:grpSp>
      <p:grpSp>
        <p:nvGrpSpPr>
          <p:cNvPr id="115" name="Group 115"/>
          <p:cNvGrpSpPr/>
          <p:nvPr/>
        </p:nvGrpSpPr>
        <p:grpSpPr>
          <a:xfrm>
            <a:off x="14856314" y="863523"/>
            <a:ext cx="934311" cy="1354512"/>
            <a:chOff x="0" y="0"/>
            <a:chExt cx="1245748" cy="1806016"/>
          </a:xfrm>
        </p:grpSpPr>
        <p:sp>
          <p:nvSpPr>
            <p:cNvPr id="116" name="Freeform 116"/>
            <p:cNvSpPr/>
            <p:nvPr/>
          </p:nvSpPr>
          <p:spPr>
            <a:xfrm>
              <a:off x="0" y="692023"/>
              <a:ext cx="831299" cy="1113993"/>
            </a:xfrm>
            <a:custGeom>
              <a:avLst/>
              <a:gdLst/>
              <a:ahLst/>
              <a:cxnLst/>
              <a:rect l="l" t="t" r="r" b="b"/>
              <a:pathLst>
                <a:path w="831299" h="1113993">
                  <a:moveTo>
                    <a:pt x="0" y="0"/>
                  </a:moveTo>
                  <a:lnTo>
                    <a:pt x="831299" y="0"/>
                  </a:lnTo>
                  <a:lnTo>
                    <a:pt x="831299" y="1113993"/>
                  </a:lnTo>
                  <a:lnTo>
                    <a:pt x="0" y="1113993"/>
                  </a:lnTo>
                  <a:lnTo>
                    <a:pt x="0" y="0"/>
                  </a:lnTo>
                  <a:close/>
                </a:path>
              </a:pathLst>
            </a:custGeom>
            <a:blipFill>
              <a:blip r:embed="rId11"/>
              <a:stretch>
                <a:fillRect l="-100000" t="-49648" b="-54100"/>
              </a:stretch>
            </a:blipFill>
          </p:spPr>
        </p:sp>
        <p:sp>
          <p:nvSpPr>
            <p:cNvPr id="117" name="Freeform 117"/>
            <p:cNvSpPr/>
            <p:nvPr/>
          </p:nvSpPr>
          <p:spPr>
            <a:xfrm>
              <a:off x="581825" y="162869"/>
              <a:ext cx="663923" cy="889699"/>
            </a:xfrm>
            <a:custGeom>
              <a:avLst/>
              <a:gdLst/>
              <a:ahLst/>
              <a:cxnLst/>
              <a:rect l="l" t="t" r="r" b="b"/>
              <a:pathLst>
                <a:path w="663923" h="889699">
                  <a:moveTo>
                    <a:pt x="0" y="0"/>
                  </a:moveTo>
                  <a:lnTo>
                    <a:pt x="663923" y="0"/>
                  </a:lnTo>
                  <a:lnTo>
                    <a:pt x="663923" y="889699"/>
                  </a:lnTo>
                  <a:lnTo>
                    <a:pt x="0" y="889699"/>
                  </a:lnTo>
                  <a:lnTo>
                    <a:pt x="0" y="0"/>
                  </a:lnTo>
                  <a:close/>
                </a:path>
              </a:pathLst>
            </a:custGeom>
            <a:blipFill>
              <a:blip r:embed="rId11"/>
              <a:stretch>
                <a:fillRect l="-100000" t="-49648" b="-54100"/>
              </a:stretch>
            </a:blipFill>
          </p:spPr>
        </p:sp>
        <p:sp>
          <p:nvSpPr>
            <p:cNvPr id="118" name="Freeform 118"/>
            <p:cNvSpPr/>
            <p:nvPr/>
          </p:nvSpPr>
          <p:spPr>
            <a:xfrm>
              <a:off x="45606" y="0"/>
              <a:ext cx="453500" cy="607718"/>
            </a:xfrm>
            <a:custGeom>
              <a:avLst/>
              <a:gdLst/>
              <a:ahLst/>
              <a:cxnLst/>
              <a:rect l="l" t="t" r="r" b="b"/>
              <a:pathLst>
                <a:path w="453500" h="607718">
                  <a:moveTo>
                    <a:pt x="0" y="0"/>
                  </a:moveTo>
                  <a:lnTo>
                    <a:pt x="453500" y="0"/>
                  </a:lnTo>
                  <a:lnTo>
                    <a:pt x="453500" y="607718"/>
                  </a:lnTo>
                  <a:lnTo>
                    <a:pt x="0" y="607718"/>
                  </a:lnTo>
                  <a:lnTo>
                    <a:pt x="0" y="0"/>
                  </a:lnTo>
                  <a:close/>
                </a:path>
              </a:pathLst>
            </a:custGeom>
            <a:blipFill>
              <a:blip r:embed="rId11"/>
              <a:stretch>
                <a:fillRect l="-100000" t="-49648" b="-54100"/>
              </a:stretch>
            </a:blipFill>
          </p:spPr>
        </p:sp>
      </p:grpSp>
      <p:sp>
        <p:nvSpPr>
          <p:cNvPr id="119" name="Freeform 119"/>
          <p:cNvSpPr/>
          <p:nvPr/>
        </p:nvSpPr>
        <p:spPr>
          <a:xfrm rot="-5262132" flipV="1">
            <a:off x="14688839" y="3219958"/>
            <a:ext cx="1149928" cy="791862"/>
          </a:xfrm>
          <a:custGeom>
            <a:avLst/>
            <a:gdLst/>
            <a:ahLst/>
            <a:cxnLst/>
            <a:rect l="l" t="t" r="r" b="b"/>
            <a:pathLst>
              <a:path w="1149928" h="791862">
                <a:moveTo>
                  <a:pt x="0" y="791862"/>
                </a:moveTo>
                <a:lnTo>
                  <a:pt x="1149928" y="791862"/>
                </a:lnTo>
                <a:lnTo>
                  <a:pt x="1149928" y="0"/>
                </a:lnTo>
                <a:lnTo>
                  <a:pt x="0" y="0"/>
                </a:lnTo>
                <a:lnTo>
                  <a:pt x="0" y="791862"/>
                </a:lnTo>
                <a:close/>
              </a:path>
            </a:pathLst>
          </a:custGeom>
          <a:blipFill>
            <a:blip r:embed="rId10"/>
            <a:stretch>
              <a:fillRect l="-243756" t="-443434" r="-99762"/>
            </a:stretch>
          </a:blipFill>
        </p:spPr>
      </p:sp>
      <p:sp>
        <p:nvSpPr>
          <p:cNvPr id="120" name="Freeform 120"/>
          <p:cNvSpPr/>
          <p:nvPr/>
        </p:nvSpPr>
        <p:spPr>
          <a:xfrm rot="-9714938" flipH="1">
            <a:off x="12951082" y="2460586"/>
            <a:ext cx="487406" cy="421706"/>
          </a:xfrm>
          <a:custGeom>
            <a:avLst/>
            <a:gdLst/>
            <a:ahLst/>
            <a:cxnLst/>
            <a:rect l="l" t="t" r="r" b="b"/>
            <a:pathLst>
              <a:path w="487406" h="421706">
                <a:moveTo>
                  <a:pt x="487405" y="0"/>
                </a:moveTo>
                <a:lnTo>
                  <a:pt x="0" y="0"/>
                </a:lnTo>
                <a:lnTo>
                  <a:pt x="0" y="421706"/>
                </a:lnTo>
                <a:lnTo>
                  <a:pt x="487405" y="421706"/>
                </a:lnTo>
                <a:lnTo>
                  <a:pt x="487405" y="0"/>
                </a:lnTo>
                <a:close/>
              </a:path>
            </a:pathLst>
          </a:custGeom>
          <a:blipFill>
            <a:blip r:embed="rId8">
              <a:extLst>
                <a:ext uri="{96DAC541-7B7A-43D3-8B79-37D633B846F1}">
                  <asvg:svgBlip xmlns="" xmlns:asvg="http://schemas.microsoft.com/office/drawing/2016/SVG/main" r:embed="rId9"/>
                </a:ext>
              </a:extLst>
            </a:blip>
            <a:stretch>
              <a:fillRect l="-30358" t="-44641"/>
            </a:stretch>
          </a:blipFill>
        </p:spPr>
      </p:sp>
      <p:sp>
        <p:nvSpPr>
          <p:cNvPr id="121" name="Freeform 121"/>
          <p:cNvSpPr/>
          <p:nvPr/>
        </p:nvSpPr>
        <p:spPr>
          <a:xfrm rot="-9714938" flipH="1">
            <a:off x="9559043" y="6221537"/>
            <a:ext cx="487406" cy="421706"/>
          </a:xfrm>
          <a:custGeom>
            <a:avLst/>
            <a:gdLst/>
            <a:ahLst/>
            <a:cxnLst/>
            <a:rect l="l" t="t" r="r" b="b"/>
            <a:pathLst>
              <a:path w="487406" h="421706">
                <a:moveTo>
                  <a:pt x="487406" y="0"/>
                </a:moveTo>
                <a:lnTo>
                  <a:pt x="0" y="0"/>
                </a:lnTo>
                <a:lnTo>
                  <a:pt x="0" y="421706"/>
                </a:lnTo>
                <a:lnTo>
                  <a:pt x="487406" y="421706"/>
                </a:lnTo>
                <a:lnTo>
                  <a:pt x="487406" y="0"/>
                </a:lnTo>
                <a:close/>
              </a:path>
            </a:pathLst>
          </a:custGeom>
          <a:blipFill>
            <a:blip r:embed="rId8">
              <a:extLst>
                <a:ext uri="{96DAC541-7B7A-43D3-8B79-37D633B846F1}">
                  <asvg:svgBlip xmlns="" xmlns:asvg="http://schemas.microsoft.com/office/drawing/2016/SVG/main" r:embed="rId9"/>
                </a:ext>
              </a:extLst>
            </a:blip>
            <a:stretch>
              <a:fillRect l="-30358" t="-44641"/>
            </a:stretch>
          </a:blipFill>
        </p:spPr>
      </p:sp>
      <p:sp>
        <p:nvSpPr>
          <p:cNvPr id="122" name="Freeform 122"/>
          <p:cNvSpPr/>
          <p:nvPr/>
        </p:nvSpPr>
        <p:spPr>
          <a:xfrm rot="-9714938" flipH="1">
            <a:off x="14826332" y="6276436"/>
            <a:ext cx="487406" cy="421706"/>
          </a:xfrm>
          <a:custGeom>
            <a:avLst/>
            <a:gdLst/>
            <a:ahLst/>
            <a:cxnLst/>
            <a:rect l="l" t="t" r="r" b="b"/>
            <a:pathLst>
              <a:path w="487406" h="421706">
                <a:moveTo>
                  <a:pt x="487406" y="0"/>
                </a:moveTo>
                <a:lnTo>
                  <a:pt x="0" y="0"/>
                </a:lnTo>
                <a:lnTo>
                  <a:pt x="0" y="421706"/>
                </a:lnTo>
                <a:lnTo>
                  <a:pt x="487406" y="421706"/>
                </a:lnTo>
                <a:lnTo>
                  <a:pt x="487406" y="0"/>
                </a:lnTo>
                <a:close/>
              </a:path>
            </a:pathLst>
          </a:custGeom>
          <a:blipFill>
            <a:blip r:embed="rId8">
              <a:extLst>
                <a:ext uri="{96DAC541-7B7A-43D3-8B79-37D633B846F1}">
                  <asvg:svgBlip xmlns="" xmlns:asvg="http://schemas.microsoft.com/office/drawing/2016/SVG/main" r:embed="rId9"/>
                </a:ext>
              </a:extLst>
            </a:blip>
            <a:stretch>
              <a:fillRect l="-30358" t="-44641"/>
            </a:stretch>
          </a:blipFill>
        </p:spPr>
      </p:sp>
      <p:sp>
        <p:nvSpPr>
          <p:cNvPr id="123" name="AutoShape 123"/>
          <p:cNvSpPr/>
          <p:nvPr/>
        </p:nvSpPr>
        <p:spPr>
          <a:xfrm>
            <a:off x="2230674" y="5877828"/>
            <a:ext cx="13559951" cy="0"/>
          </a:xfrm>
          <a:prstGeom prst="line">
            <a:avLst/>
          </a:prstGeom>
          <a:ln w="200025" cap="rnd">
            <a:solidFill>
              <a:srgbClr val="8CBAAD"/>
            </a:solidFill>
            <a:prstDash val="solid"/>
            <a:headEnd type="none" w="sm" len="sm"/>
            <a:tailEnd type="none" w="sm" len="sm"/>
          </a:ln>
        </p:spPr>
      </p:sp>
      <p:grpSp>
        <p:nvGrpSpPr>
          <p:cNvPr id="124" name="Group 124"/>
          <p:cNvGrpSpPr/>
          <p:nvPr/>
        </p:nvGrpSpPr>
        <p:grpSpPr>
          <a:xfrm>
            <a:off x="8538543" y="2754160"/>
            <a:ext cx="5510284" cy="2722619"/>
            <a:chOff x="0" y="0"/>
            <a:chExt cx="7347045" cy="3630158"/>
          </a:xfrm>
        </p:grpSpPr>
        <p:grpSp>
          <p:nvGrpSpPr>
            <p:cNvPr id="125" name="Group 125"/>
            <p:cNvGrpSpPr/>
            <p:nvPr/>
          </p:nvGrpSpPr>
          <p:grpSpPr>
            <a:xfrm>
              <a:off x="0" y="133871"/>
              <a:ext cx="2273280" cy="2273280"/>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id="127" name="TextBox 127"/>
              <p:cNvSpPr txBox="1"/>
              <p:nvPr/>
            </p:nvSpPr>
            <p:spPr>
              <a:xfrm>
                <a:off x="76200" y="-38100"/>
                <a:ext cx="660400" cy="774700"/>
              </a:xfrm>
              <a:prstGeom prst="rect">
                <a:avLst/>
              </a:prstGeom>
            </p:spPr>
            <p:txBody>
              <a:bodyPr lIns="47486" tIns="47486" rIns="47486" bIns="47486" rtlCol="0" anchor="ctr"/>
              <a:lstStyle/>
              <a:p>
                <a:pPr algn="ctr">
                  <a:lnSpc>
                    <a:spcPts val="8400"/>
                  </a:lnSpc>
                </a:pPr>
                <a:r>
                  <a:rPr lang="en-US" sz="6000">
                    <a:solidFill>
                      <a:srgbClr val="FCF4E8"/>
                    </a:solidFill>
                    <a:latin typeface="Sniglet"/>
                    <a:ea typeface="Sniglet"/>
                    <a:cs typeface="Sniglet"/>
                    <a:sym typeface="Sniglet"/>
                  </a:rPr>
                  <a:t>02</a:t>
                </a:r>
              </a:p>
            </p:txBody>
          </p:sp>
        </p:grpSp>
        <p:sp>
          <p:nvSpPr>
            <p:cNvPr id="128" name="TextBox 128"/>
            <p:cNvSpPr txBox="1"/>
            <p:nvPr/>
          </p:nvSpPr>
          <p:spPr>
            <a:xfrm>
              <a:off x="2700168" y="727150"/>
              <a:ext cx="4646877" cy="2903008"/>
            </a:xfrm>
            <a:prstGeom prst="rect">
              <a:avLst/>
            </a:prstGeom>
          </p:spPr>
          <p:txBody>
            <a:bodyPr lIns="0" tIns="0" rIns="0" bIns="0" rtlCol="0" anchor="t">
              <a:spAutoFit/>
            </a:bodyPr>
            <a:lstStyle/>
            <a:p>
              <a:pPr algn="just">
                <a:lnSpc>
                  <a:spcPts val="2899"/>
                </a:lnSpc>
              </a:pPr>
              <a:r>
                <a:rPr lang="en-US" sz="2499">
                  <a:solidFill>
                    <a:srgbClr val="503D36"/>
                  </a:solidFill>
                  <a:latin typeface="Sniglet"/>
                  <a:ea typeface="Sniglet"/>
                  <a:cs typeface="Sniglet"/>
                  <a:sym typeface="Sniglet"/>
                </a:rPr>
                <a:t>Phân cụm dựa trên mật độ, có khả năng phát hiện các cụm có hình dạng bất kỳ và xử lý nhiễu.</a:t>
              </a:r>
            </a:p>
            <a:p>
              <a:pPr marL="0" lvl="0" indent="0" algn="just">
                <a:lnSpc>
                  <a:spcPts val="2899"/>
                </a:lnSpc>
              </a:pPr>
              <a:endParaRPr lang="en-US" sz="2499">
                <a:solidFill>
                  <a:srgbClr val="503D36"/>
                </a:solidFill>
                <a:latin typeface="Sniglet"/>
                <a:ea typeface="Sniglet"/>
                <a:cs typeface="Sniglet"/>
                <a:sym typeface="Sniglet"/>
              </a:endParaRPr>
            </a:p>
          </p:txBody>
        </p:sp>
        <p:sp>
          <p:nvSpPr>
            <p:cNvPr id="129" name="TextBox 129"/>
            <p:cNvSpPr txBox="1"/>
            <p:nvPr/>
          </p:nvSpPr>
          <p:spPr>
            <a:xfrm>
              <a:off x="2514580" y="-85725"/>
              <a:ext cx="3751091" cy="603408"/>
            </a:xfrm>
            <a:prstGeom prst="rect">
              <a:avLst/>
            </a:prstGeom>
          </p:spPr>
          <p:txBody>
            <a:bodyPr lIns="0" tIns="0" rIns="0" bIns="0" rtlCol="0" anchor="t">
              <a:spAutoFit/>
            </a:bodyPr>
            <a:lstStyle/>
            <a:p>
              <a:pPr marL="0" lvl="0" indent="0" algn="ctr">
                <a:lnSpc>
                  <a:spcPts val="3919"/>
                </a:lnSpc>
                <a:spcBef>
                  <a:spcPct val="0"/>
                </a:spcBef>
              </a:pPr>
              <a:r>
                <a:rPr lang="en-US" sz="2612">
                  <a:solidFill>
                    <a:srgbClr val="503D36"/>
                  </a:solidFill>
                  <a:latin typeface="Sniglet"/>
                  <a:ea typeface="Sniglet"/>
                  <a:cs typeface="Sniglet"/>
                  <a:sym typeface="Sniglet"/>
                </a:rPr>
                <a:t>DBSCAN</a:t>
              </a:r>
            </a:p>
          </p:txBody>
        </p:sp>
      </p:grpSp>
      <p:grpSp>
        <p:nvGrpSpPr>
          <p:cNvPr id="130" name="Group 130"/>
          <p:cNvGrpSpPr/>
          <p:nvPr/>
        </p:nvGrpSpPr>
        <p:grpSpPr>
          <a:xfrm>
            <a:off x="4347704" y="6670023"/>
            <a:ext cx="5433292" cy="1898540"/>
            <a:chOff x="0" y="0"/>
            <a:chExt cx="7244390" cy="2531386"/>
          </a:xfrm>
        </p:grpSpPr>
        <p:grpSp>
          <p:nvGrpSpPr>
            <p:cNvPr id="131" name="Group 131"/>
            <p:cNvGrpSpPr/>
            <p:nvPr/>
          </p:nvGrpSpPr>
          <p:grpSpPr>
            <a:xfrm>
              <a:off x="0" y="299"/>
              <a:ext cx="2273280" cy="2273280"/>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id="133" name="TextBox 133"/>
              <p:cNvSpPr txBox="1"/>
              <p:nvPr/>
            </p:nvSpPr>
            <p:spPr>
              <a:xfrm>
                <a:off x="76200" y="-38100"/>
                <a:ext cx="660400" cy="774700"/>
              </a:xfrm>
              <a:prstGeom prst="rect">
                <a:avLst/>
              </a:prstGeom>
            </p:spPr>
            <p:txBody>
              <a:bodyPr lIns="47486" tIns="47486" rIns="47486" bIns="47486" rtlCol="0" anchor="ctr"/>
              <a:lstStyle/>
              <a:p>
                <a:pPr algn="ctr">
                  <a:lnSpc>
                    <a:spcPts val="8400"/>
                  </a:lnSpc>
                </a:pPr>
                <a:r>
                  <a:rPr lang="en-US" sz="6000">
                    <a:solidFill>
                      <a:srgbClr val="FCF4E8"/>
                    </a:solidFill>
                    <a:latin typeface="Sniglet"/>
                    <a:ea typeface="Sniglet"/>
                    <a:cs typeface="Sniglet"/>
                    <a:sym typeface="Sniglet"/>
                  </a:rPr>
                  <a:t>03</a:t>
                </a:r>
              </a:p>
            </p:txBody>
          </p:sp>
        </p:grpSp>
        <p:sp>
          <p:nvSpPr>
            <p:cNvPr id="134" name="TextBox 134"/>
            <p:cNvSpPr txBox="1"/>
            <p:nvPr/>
          </p:nvSpPr>
          <p:spPr>
            <a:xfrm>
              <a:off x="2597513" y="584053"/>
              <a:ext cx="4646877" cy="1947333"/>
            </a:xfrm>
            <a:prstGeom prst="rect">
              <a:avLst/>
            </a:prstGeom>
          </p:spPr>
          <p:txBody>
            <a:bodyPr lIns="0" tIns="0" rIns="0" bIns="0" rtlCol="0" anchor="t">
              <a:spAutoFit/>
            </a:bodyPr>
            <a:lstStyle/>
            <a:p>
              <a:pPr algn="l">
                <a:lnSpc>
                  <a:spcPts val="2900"/>
                </a:lnSpc>
              </a:pPr>
              <a:r>
                <a:rPr lang="en-US" sz="2500">
                  <a:solidFill>
                    <a:srgbClr val="503D36"/>
                  </a:solidFill>
                  <a:latin typeface="Sniglet"/>
                  <a:ea typeface="Sniglet"/>
                  <a:cs typeface="Sniglet"/>
                  <a:sym typeface="Sniglet"/>
                </a:rPr>
                <a:t>Phân cụm phân cấp, xây dựng một cây phân cấp các cụm.</a:t>
              </a:r>
            </a:p>
            <a:p>
              <a:pPr marL="0" lvl="0" indent="0" algn="l">
                <a:lnSpc>
                  <a:spcPts val="2900"/>
                </a:lnSpc>
              </a:pPr>
              <a:endParaRPr lang="en-US" sz="2500">
                <a:solidFill>
                  <a:srgbClr val="503D36"/>
                </a:solidFill>
                <a:latin typeface="Sniglet"/>
                <a:ea typeface="Sniglet"/>
                <a:cs typeface="Sniglet"/>
                <a:sym typeface="Sniglet"/>
              </a:endParaRPr>
            </a:p>
          </p:txBody>
        </p:sp>
        <p:sp>
          <p:nvSpPr>
            <p:cNvPr id="135" name="TextBox 135"/>
            <p:cNvSpPr txBox="1"/>
            <p:nvPr/>
          </p:nvSpPr>
          <p:spPr>
            <a:xfrm>
              <a:off x="2632585" y="-85725"/>
              <a:ext cx="4576732" cy="1253831"/>
            </a:xfrm>
            <a:prstGeom prst="rect">
              <a:avLst/>
            </a:prstGeom>
          </p:spPr>
          <p:txBody>
            <a:bodyPr lIns="0" tIns="0" rIns="0" bIns="0" rtlCol="0" anchor="t">
              <a:spAutoFit/>
            </a:bodyPr>
            <a:lstStyle/>
            <a:p>
              <a:pPr algn="ctr">
                <a:lnSpc>
                  <a:spcPts val="3919"/>
                </a:lnSpc>
              </a:pPr>
              <a:r>
                <a:rPr lang="en-US" sz="2612">
                  <a:solidFill>
                    <a:srgbClr val="503D36"/>
                  </a:solidFill>
                  <a:latin typeface="Sniglet"/>
                  <a:ea typeface="Sniglet"/>
                  <a:cs typeface="Sniglet"/>
                  <a:sym typeface="Sniglet"/>
                </a:rPr>
                <a:t>Hierarchical Clustering</a:t>
              </a:r>
            </a:p>
            <a:p>
              <a:pPr marL="0" lvl="0" indent="0" algn="ctr">
                <a:lnSpc>
                  <a:spcPts val="3919"/>
                </a:lnSpc>
                <a:spcBef>
                  <a:spcPct val="0"/>
                </a:spcBef>
              </a:pPr>
              <a:endParaRPr lang="en-US" sz="2612">
                <a:solidFill>
                  <a:srgbClr val="503D36"/>
                </a:solidFill>
                <a:latin typeface="Sniglet"/>
                <a:ea typeface="Sniglet"/>
                <a:cs typeface="Sniglet"/>
                <a:sym typeface="Sniglet"/>
              </a:endParaRPr>
            </a:p>
          </p:txBody>
        </p:sp>
      </p:grpSp>
      <p:grpSp>
        <p:nvGrpSpPr>
          <p:cNvPr id="136" name="Group 136"/>
          <p:cNvGrpSpPr/>
          <p:nvPr/>
        </p:nvGrpSpPr>
        <p:grpSpPr>
          <a:xfrm>
            <a:off x="10242737" y="6535053"/>
            <a:ext cx="5434954" cy="1846079"/>
            <a:chOff x="0" y="0"/>
            <a:chExt cx="7246605" cy="2461439"/>
          </a:xfrm>
        </p:grpSpPr>
        <p:grpSp>
          <p:nvGrpSpPr>
            <p:cNvPr id="137" name="Group 137"/>
            <p:cNvGrpSpPr/>
            <p:nvPr/>
          </p:nvGrpSpPr>
          <p:grpSpPr>
            <a:xfrm>
              <a:off x="0" y="188159"/>
              <a:ext cx="2273280" cy="2273280"/>
              <a:chOff x="0" y="0"/>
              <a:chExt cx="812800" cy="812800"/>
            </a:xfrm>
          </p:grpSpPr>
          <p:sp>
            <p:nvSpPr>
              <p:cNvPr id="138" name="Freeform 1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id="139" name="TextBox 139"/>
              <p:cNvSpPr txBox="1"/>
              <p:nvPr/>
            </p:nvSpPr>
            <p:spPr>
              <a:xfrm>
                <a:off x="76200" y="-38100"/>
                <a:ext cx="660400" cy="774700"/>
              </a:xfrm>
              <a:prstGeom prst="rect">
                <a:avLst/>
              </a:prstGeom>
            </p:spPr>
            <p:txBody>
              <a:bodyPr lIns="47486" tIns="47486" rIns="47486" bIns="47486" rtlCol="0" anchor="ctr"/>
              <a:lstStyle/>
              <a:p>
                <a:pPr algn="ctr">
                  <a:lnSpc>
                    <a:spcPts val="8400"/>
                  </a:lnSpc>
                </a:pPr>
                <a:r>
                  <a:rPr lang="en-US" sz="6000">
                    <a:solidFill>
                      <a:srgbClr val="FCF4E8"/>
                    </a:solidFill>
                    <a:latin typeface="Sniglet"/>
                    <a:ea typeface="Sniglet"/>
                    <a:cs typeface="Sniglet"/>
                    <a:sym typeface="Sniglet"/>
                  </a:rPr>
                  <a:t>04</a:t>
                </a:r>
              </a:p>
            </p:txBody>
          </p:sp>
        </p:grpSp>
        <p:sp>
          <p:nvSpPr>
            <p:cNvPr id="140" name="TextBox 140"/>
            <p:cNvSpPr txBox="1"/>
            <p:nvPr/>
          </p:nvSpPr>
          <p:spPr>
            <a:xfrm>
              <a:off x="2599729" y="764012"/>
              <a:ext cx="4646877" cy="1464733"/>
            </a:xfrm>
            <a:prstGeom prst="rect">
              <a:avLst/>
            </a:prstGeom>
          </p:spPr>
          <p:txBody>
            <a:bodyPr lIns="0" tIns="0" rIns="0" bIns="0" rtlCol="0" anchor="t">
              <a:spAutoFit/>
            </a:bodyPr>
            <a:lstStyle/>
            <a:p>
              <a:pPr algn="just">
                <a:lnSpc>
                  <a:spcPts val="2900"/>
                </a:lnSpc>
              </a:pPr>
              <a:r>
                <a:rPr lang="en-US" sz="2500" dirty="0" err="1">
                  <a:solidFill>
                    <a:srgbClr val="503D36"/>
                  </a:solidFill>
                  <a:latin typeface="Sniglet"/>
                  <a:ea typeface="Sniglet"/>
                  <a:cs typeface="Sniglet"/>
                  <a:sym typeface="Sniglet"/>
                </a:rPr>
                <a:t>Một</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kỹ</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thuật</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dựa</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trên</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đối</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tượng</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tiêu</a:t>
              </a:r>
              <a:r>
                <a:rPr lang="en-US" sz="2500" dirty="0">
                  <a:solidFill>
                    <a:srgbClr val="503D36"/>
                  </a:solidFill>
                  <a:latin typeface="Sniglet"/>
                  <a:ea typeface="Sniglet"/>
                  <a:cs typeface="Sniglet"/>
                  <a:sym typeface="Sniglet"/>
                </a:rPr>
                <a:t> </a:t>
              </a:r>
              <a:r>
                <a:rPr lang="en-US" sz="2500" dirty="0" err="1">
                  <a:solidFill>
                    <a:srgbClr val="503D36"/>
                  </a:solidFill>
                  <a:latin typeface="Sniglet"/>
                  <a:ea typeface="Sniglet"/>
                  <a:cs typeface="Sniglet"/>
                  <a:sym typeface="Sniglet"/>
                </a:rPr>
                <a:t>chuẩn</a:t>
              </a:r>
              <a:r>
                <a:rPr lang="en-US" sz="2500" dirty="0">
                  <a:solidFill>
                    <a:srgbClr val="503D36"/>
                  </a:solidFill>
                  <a:latin typeface="Sniglet"/>
                  <a:ea typeface="Sniglet"/>
                  <a:cs typeface="Sniglet"/>
                  <a:sym typeface="Sniglet"/>
                </a:rPr>
                <a:t>.</a:t>
              </a:r>
            </a:p>
            <a:p>
              <a:pPr marL="0" lvl="0" indent="0" algn="just">
                <a:lnSpc>
                  <a:spcPts val="2900"/>
                </a:lnSpc>
              </a:pPr>
              <a:endParaRPr lang="en-US" sz="2500" dirty="0">
                <a:solidFill>
                  <a:srgbClr val="503D36"/>
                </a:solidFill>
                <a:latin typeface="Sniglet"/>
                <a:ea typeface="Sniglet"/>
                <a:cs typeface="Sniglet"/>
                <a:sym typeface="Sniglet"/>
              </a:endParaRPr>
            </a:p>
          </p:txBody>
        </p:sp>
        <p:sp>
          <p:nvSpPr>
            <p:cNvPr id="141" name="TextBox 141"/>
            <p:cNvSpPr txBox="1"/>
            <p:nvPr/>
          </p:nvSpPr>
          <p:spPr>
            <a:xfrm>
              <a:off x="2514360" y="-85725"/>
              <a:ext cx="3751091" cy="603408"/>
            </a:xfrm>
            <a:prstGeom prst="rect">
              <a:avLst/>
            </a:prstGeom>
          </p:spPr>
          <p:txBody>
            <a:bodyPr lIns="0" tIns="0" rIns="0" bIns="0" rtlCol="0" anchor="t">
              <a:spAutoFit/>
            </a:bodyPr>
            <a:lstStyle/>
            <a:p>
              <a:pPr marL="0" lvl="0" indent="0" algn="ctr">
                <a:lnSpc>
                  <a:spcPts val="3919"/>
                </a:lnSpc>
                <a:spcBef>
                  <a:spcPct val="0"/>
                </a:spcBef>
              </a:pPr>
              <a:r>
                <a:rPr lang="en-US" sz="2612">
                  <a:solidFill>
                    <a:srgbClr val="503D36"/>
                  </a:solidFill>
                  <a:latin typeface="Sniglet"/>
                  <a:ea typeface="Sniglet"/>
                  <a:cs typeface="Sniglet"/>
                  <a:sym typeface="Sniglet"/>
                </a:rPr>
                <a:t>K-medoids</a:t>
              </a:r>
            </a:p>
          </p:txBody>
        </p:sp>
      </p:grpSp>
      <p:grpSp>
        <p:nvGrpSpPr>
          <p:cNvPr id="142" name="Group 142"/>
          <p:cNvGrpSpPr/>
          <p:nvPr/>
        </p:nvGrpSpPr>
        <p:grpSpPr>
          <a:xfrm>
            <a:off x="3997826" y="830848"/>
            <a:ext cx="9751167" cy="1361523"/>
            <a:chOff x="0" y="0"/>
            <a:chExt cx="13001557" cy="1815363"/>
          </a:xfrm>
        </p:grpSpPr>
        <p:grpSp>
          <p:nvGrpSpPr>
            <p:cNvPr id="143" name="Group 143"/>
            <p:cNvGrpSpPr/>
            <p:nvPr/>
          </p:nvGrpSpPr>
          <p:grpSpPr>
            <a:xfrm>
              <a:off x="0" y="0"/>
              <a:ext cx="13001557" cy="1815363"/>
              <a:chOff x="0" y="0"/>
              <a:chExt cx="2812987" cy="392768"/>
            </a:xfrm>
          </p:grpSpPr>
          <p:sp>
            <p:nvSpPr>
              <p:cNvPr id="144" name="Freeform 144"/>
              <p:cNvSpPr/>
              <p:nvPr/>
            </p:nvSpPr>
            <p:spPr>
              <a:xfrm>
                <a:off x="0" y="0"/>
                <a:ext cx="2812987" cy="392768"/>
              </a:xfrm>
              <a:custGeom>
                <a:avLst/>
                <a:gdLst/>
                <a:ahLst/>
                <a:cxnLst/>
                <a:rect l="l" t="t" r="r" b="b"/>
                <a:pathLst>
                  <a:path w="2812987" h="392768">
                    <a:moveTo>
                      <a:pt x="92321" y="0"/>
                    </a:moveTo>
                    <a:lnTo>
                      <a:pt x="2720666" y="0"/>
                    </a:lnTo>
                    <a:cubicBezTo>
                      <a:pt x="2745151" y="0"/>
                      <a:pt x="2768633" y="9727"/>
                      <a:pt x="2785947" y="27040"/>
                    </a:cubicBezTo>
                    <a:cubicBezTo>
                      <a:pt x="2803260" y="44354"/>
                      <a:pt x="2812987" y="67836"/>
                      <a:pt x="2812987" y="92321"/>
                    </a:cubicBezTo>
                    <a:lnTo>
                      <a:pt x="2812987" y="300447"/>
                    </a:lnTo>
                    <a:cubicBezTo>
                      <a:pt x="2812987" y="324932"/>
                      <a:pt x="2803260" y="348414"/>
                      <a:pt x="2785947" y="365728"/>
                    </a:cubicBezTo>
                    <a:cubicBezTo>
                      <a:pt x="2768633" y="383041"/>
                      <a:pt x="2745151" y="392768"/>
                      <a:pt x="2720666" y="392768"/>
                    </a:cubicBezTo>
                    <a:lnTo>
                      <a:pt x="92321" y="392768"/>
                    </a:lnTo>
                    <a:cubicBezTo>
                      <a:pt x="67836" y="392768"/>
                      <a:pt x="44354" y="383041"/>
                      <a:pt x="27040" y="365728"/>
                    </a:cubicBezTo>
                    <a:cubicBezTo>
                      <a:pt x="9727" y="348414"/>
                      <a:pt x="0" y="324932"/>
                      <a:pt x="0" y="300447"/>
                    </a:cubicBezTo>
                    <a:lnTo>
                      <a:pt x="0" y="92321"/>
                    </a:lnTo>
                    <a:cubicBezTo>
                      <a:pt x="0" y="67836"/>
                      <a:pt x="9727" y="44354"/>
                      <a:pt x="27040" y="27040"/>
                    </a:cubicBezTo>
                    <a:cubicBezTo>
                      <a:pt x="44354" y="9727"/>
                      <a:pt x="67836" y="0"/>
                      <a:pt x="92321" y="0"/>
                    </a:cubicBezTo>
                    <a:close/>
                  </a:path>
                </a:pathLst>
              </a:custGeom>
              <a:solidFill>
                <a:srgbClr val="000000">
                  <a:alpha val="0"/>
                </a:srgbClr>
              </a:solidFill>
              <a:ln w="47625" cap="rnd">
                <a:solidFill>
                  <a:srgbClr val="E76262"/>
                </a:solidFill>
                <a:prstDash val="lgDash"/>
                <a:round/>
              </a:ln>
            </p:spPr>
          </p:sp>
          <p:sp>
            <p:nvSpPr>
              <p:cNvPr id="145" name="TextBox 145"/>
              <p:cNvSpPr txBox="1"/>
              <p:nvPr/>
            </p:nvSpPr>
            <p:spPr>
              <a:xfrm>
                <a:off x="0" y="-47625"/>
                <a:ext cx="2812987" cy="440393"/>
              </a:xfrm>
              <a:prstGeom prst="rect">
                <a:avLst/>
              </a:prstGeom>
            </p:spPr>
            <p:txBody>
              <a:bodyPr lIns="39886" tIns="39886" rIns="39886" bIns="39886" rtlCol="0" anchor="ctr"/>
              <a:lstStyle/>
              <a:p>
                <a:pPr algn="ctr">
                  <a:lnSpc>
                    <a:spcPts val="2660"/>
                  </a:lnSpc>
                </a:pPr>
                <a:endParaRPr/>
              </a:p>
            </p:txBody>
          </p:sp>
        </p:grpSp>
        <p:sp>
          <p:nvSpPr>
            <p:cNvPr id="146" name="TextBox 146"/>
            <p:cNvSpPr txBox="1"/>
            <p:nvPr/>
          </p:nvSpPr>
          <p:spPr>
            <a:xfrm>
              <a:off x="724638" y="263157"/>
              <a:ext cx="11552282" cy="1279525"/>
            </a:xfrm>
            <a:prstGeom prst="rect">
              <a:avLst/>
            </a:prstGeom>
          </p:spPr>
          <p:txBody>
            <a:bodyPr lIns="0" tIns="0" rIns="0" bIns="0" rtlCol="0" anchor="t">
              <a:spAutoFit/>
            </a:bodyPr>
            <a:lstStyle/>
            <a:p>
              <a:pPr marL="0" lvl="0" indent="0" algn="ctr">
                <a:lnSpc>
                  <a:spcPts val="3816"/>
                </a:lnSpc>
                <a:spcBef>
                  <a:spcPct val="0"/>
                </a:spcBef>
              </a:pPr>
              <a:r>
                <a:rPr lang="en-US" sz="3180" b="1" dirty="0">
                  <a:solidFill>
                    <a:srgbClr val="503D36"/>
                  </a:solidFill>
                  <a:latin typeface="Muli Bold"/>
                  <a:ea typeface="Muli Bold"/>
                  <a:cs typeface="Muli Bold"/>
                  <a:sym typeface="Muli Bold"/>
                </a:rPr>
                <a:t>MỘT SỐ THUẬT TOÁN PHÂN TÍCH CỤM PHỔ BIẾN</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fad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FC2B6"/>
        </a:solidFill>
        <a:effectLst/>
      </p:bgPr>
    </p:bg>
    <p:spTree>
      <p:nvGrpSpPr>
        <p:cNvPr id="1" name=""/>
        <p:cNvGrpSpPr/>
        <p:nvPr/>
      </p:nvGrpSpPr>
      <p:grpSpPr>
        <a:xfrm>
          <a:off x="0" y="0"/>
          <a:ext cx="0" cy="0"/>
          <a:chOff x="0" y="0"/>
          <a:chExt cx="0" cy="0"/>
        </a:xfrm>
      </p:grpSpPr>
      <p:sp>
        <p:nvSpPr>
          <p:cNvPr id="2" name="Freeform 2"/>
          <p:cNvSpPr/>
          <p:nvPr/>
        </p:nvSpPr>
        <p:spPr>
          <a:xfrm rot="-10800000">
            <a:off x="7844350" y="-264431"/>
            <a:ext cx="10443650" cy="11081561"/>
          </a:xfrm>
          <a:custGeom>
            <a:avLst/>
            <a:gdLst/>
            <a:ahLst/>
            <a:cxnLst/>
            <a:rect l="l" t="t" r="r" b="b"/>
            <a:pathLst>
              <a:path w="10443650" h="11081561">
                <a:moveTo>
                  <a:pt x="0" y="0"/>
                </a:moveTo>
                <a:lnTo>
                  <a:pt x="10443650" y="0"/>
                </a:lnTo>
                <a:lnTo>
                  <a:pt x="10443650" y="11081561"/>
                </a:lnTo>
                <a:lnTo>
                  <a:pt x="0" y="11081561"/>
                </a:lnTo>
                <a:lnTo>
                  <a:pt x="0" y="0"/>
                </a:lnTo>
                <a:close/>
              </a:path>
            </a:pathLst>
          </a:custGeom>
          <a:blipFill>
            <a:blip r:embed="rId2">
              <a:extLst>
                <a:ext uri="{96DAC541-7B7A-43D3-8B79-37D633B846F1}">
                  <asvg:svgBlip xmlns="" xmlns:asvg="http://schemas.microsoft.com/office/drawing/2016/SVG/main" r:embed="rId3"/>
                </a:ext>
              </a:extLst>
            </a:blip>
            <a:stretch>
              <a:fillRect r="-90379" b="-3737"/>
            </a:stretch>
          </a:blipFill>
        </p:spPr>
      </p:sp>
      <p:sp>
        <p:nvSpPr>
          <p:cNvPr id="3" name="Freeform 3"/>
          <p:cNvSpPr/>
          <p:nvPr/>
        </p:nvSpPr>
        <p:spPr>
          <a:xfrm rot="-10800000">
            <a:off x="-200148" y="-397281"/>
            <a:ext cx="10443650" cy="11081561"/>
          </a:xfrm>
          <a:custGeom>
            <a:avLst/>
            <a:gdLst/>
            <a:ahLst/>
            <a:cxnLst/>
            <a:rect l="l" t="t" r="r" b="b"/>
            <a:pathLst>
              <a:path w="10443650" h="11081561">
                <a:moveTo>
                  <a:pt x="0" y="0"/>
                </a:moveTo>
                <a:lnTo>
                  <a:pt x="10443650" y="0"/>
                </a:lnTo>
                <a:lnTo>
                  <a:pt x="10443650" y="11081562"/>
                </a:lnTo>
                <a:lnTo>
                  <a:pt x="0" y="11081562"/>
                </a:lnTo>
                <a:lnTo>
                  <a:pt x="0" y="0"/>
                </a:lnTo>
                <a:close/>
              </a:path>
            </a:pathLst>
          </a:custGeom>
          <a:blipFill>
            <a:blip r:embed="rId2">
              <a:extLst>
                <a:ext uri="{96DAC541-7B7A-43D3-8B79-37D633B846F1}">
                  <asvg:svgBlip xmlns="" xmlns:asvg="http://schemas.microsoft.com/office/drawing/2016/SVG/main" r:embed="rId3"/>
                </a:ext>
              </a:extLst>
            </a:blip>
            <a:stretch>
              <a:fillRect l="-90379" t="-3737"/>
            </a:stretch>
          </a:blipFill>
        </p:spPr>
      </p:sp>
      <p:grpSp>
        <p:nvGrpSpPr>
          <p:cNvPr id="4" name="Group 4"/>
          <p:cNvGrpSpPr/>
          <p:nvPr/>
        </p:nvGrpSpPr>
        <p:grpSpPr>
          <a:xfrm>
            <a:off x="15256948" y="1331671"/>
            <a:ext cx="2186870" cy="1191585"/>
            <a:chOff x="0" y="0"/>
            <a:chExt cx="2915827" cy="1588780"/>
          </a:xfrm>
        </p:grpSpPr>
        <p:grpSp>
          <p:nvGrpSpPr>
            <p:cNvPr id="5" name="Group 5"/>
            <p:cNvGrpSpPr/>
            <p:nvPr/>
          </p:nvGrpSpPr>
          <p:grpSpPr>
            <a:xfrm>
              <a:off x="0" y="0"/>
              <a:ext cx="2915827" cy="1588780"/>
              <a:chOff x="0" y="0"/>
              <a:chExt cx="595553" cy="324506"/>
            </a:xfrm>
          </p:grpSpPr>
          <p:sp>
            <p:nvSpPr>
              <p:cNvPr id="6" name="Freeform 6"/>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7" name="TextBox 7"/>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8" name="Group 8"/>
            <p:cNvGrpSpPr/>
            <p:nvPr/>
          </p:nvGrpSpPr>
          <p:grpSpPr>
            <a:xfrm>
              <a:off x="135707" y="117213"/>
              <a:ext cx="2664410" cy="1354354"/>
              <a:chOff x="0" y="0"/>
              <a:chExt cx="544201" cy="276625"/>
            </a:xfrm>
          </p:grpSpPr>
          <p:sp>
            <p:nvSpPr>
              <p:cNvPr id="9" name="Freeform 9"/>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10" name="TextBox 10"/>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1" name="Group 11"/>
          <p:cNvGrpSpPr/>
          <p:nvPr/>
        </p:nvGrpSpPr>
        <p:grpSpPr>
          <a:xfrm>
            <a:off x="15256948" y="2618086"/>
            <a:ext cx="2186870" cy="1191585"/>
            <a:chOff x="0" y="0"/>
            <a:chExt cx="2915827" cy="1588780"/>
          </a:xfrm>
        </p:grpSpPr>
        <p:grpSp>
          <p:nvGrpSpPr>
            <p:cNvPr id="12" name="Group 12"/>
            <p:cNvGrpSpPr/>
            <p:nvPr/>
          </p:nvGrpSpPr>
          <p:grpSpPr>
            <a:xfrm>
              <a:off x="0" y="0"/>
              <a:ext cx="2915827" cy="1588780"/>
              <a:chOff x="0" y="0"/>
              <a:chExt cx="595553" cy="324506"/>
            </a:xfrm>
          </p:grpSpPr>
          <p:sp>
            <p:nvSpPr>
              <p:cNvPr id="13" name="Freeform 13"/>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14" name="TextBox 14"/>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15" name="Group 15"/>
            <p:cNvGrpSpPr/>
            <p:nvPr/>
          </p:nvGrpSpPr>
          <p:grpSpPr>
            <a:xfrm>
              <a:off x="135707" y="117213"/>
              <a:ext cx="2664410" cy="1354354"/>
              <a:chOff x="0" y="0"/>
              <a:chExt cx="544201" cy="276625"/>
            </a:xfrm>
          </p:grpSpPr>
          <p:sp>
            <p:nvSpPr>
              <p:cNvPr id="16" name="Freeform 16"/>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17" name="TextBox 17"/>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18" name="Group 18"/>
          <p:cNvGrpSpPr/>
          <p:nvPr/>
        </p:nvGrpSpPr>
        <p:grpSpPr>
          <a:xfrm>
            <a:off x="15256948" y="3904921"/>
            <a:ext cx="2186870" cy="1191585"/>
            <a:chOff x="0" y="0"/>
            <a:chExt cx="2915827" cy="1588780"/>
          </a:xfrm>
        </p:grpSpPr>
        <p:grpSp>
          <p:nvGrpSpPr>
            <p:cNvPr id="19" name="Group 19"/>
            <p:cNvGrpSpPr/>
            <p:nvPr/>
          </p:nvGrpSpPr>
          <p:grpSpPr>
            <a:xfrm>
              <a:off x="0" y="0"/>
              <a:ext cx="2915827" cy="1588780"/>
              <a:chOff x="0" y="0"/>
              <a:chExt cx="595553" cy="324506"/>
            </a:xfrm>
          </p:grpSpPr>
          <p:sp>
            <p:nvSpPr>
              <p:cNvPr id="20" name="Freeform 20"/>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21" name="TextBox 21"/>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2" name="Group 22"/>
            <p:cNvGrpSpPr/>
            <p:nvPr/>
          </p:nvGrpSpPr>
          <p:grpSpPr>
            <a:xfrm>
              <a:off x="135707" y="117213"/>
              <a:ext cx="2664410" cy="1354354"/>
              <a:chOff x="0" y="0"/>
              <a:chExt cx="544201" cy="276625"/>
            </a:xfrm>
          </p:grpSpPr>
          <p:sp>
            <p:nvSpPr>
              <p:cNvPr id="23" name="Freeform 23"/>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24" name="TextBox 24"/>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25" name="Group 25"/>
          <p:cNvGrpSpPr/>
          <p:nvPr/>
        </p:nvGrpSpPr>
        <p:grpSpPr>
          <a:xfrm>
            <a:off x="15256948" y="5190915"/>
            <a:ext cx="2186870" cy="1191585"/>
            <a:chOff x="0" y="0"/>
            <a:chExt cx="2915827" cy="1588780"/>
          </a:xfrm>
        </p:grpSpPr>
        <p:grpSp>
          <p:nvGrpSpPr>
            <p:cNvPr id="26" name="Group 26"/>
            <p:cNvGrpSpPr/>
            <p:nvPr/>
          </p:nvGrpSpPr>
          <p:grpSpPr>
            <a:xfrm>
              <a:off x="0" y="0"/>
              <a:ext cx="2915827" cy="1588780"/>
              <a:chOff x="0" y="0"/>
              <a:chExt cx="595553" cy="324506"/>
            </a:xfrm>
          </p:grpSpPr>
          <p:sp>
            <p:nvSpPr>
              <p:cNvPr id="27" name="Freeform 27"/>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id="28" name="TextBox 28"/>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29" name="Group 29"/>
            <p:cNvGrpSpPr/>
            <p:nvPr/>
          </p:nvGrpSpPr>
          <p:grpSpPr>
            <a:xfrm>
              <a:off x="135707" y="117213"/>
              <a:ext cx="2664410" cy="1354354"/>
              <a:chOff x="0" y="0"/>
              <a:chExt cx="544201" cy="276625"/>
            </a:xfrm>
          </p:grpSpPr>
          <p:sp>
            <p:nvSpPr>
              <p:cNvPr id="30" name="Freeform 30"/>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id="31" name="TextBox 31"/>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grpSp>
        <p:nvGrpSpPr>
          <p:cNvPr id="32" name="Group 32"/>
          <p:cNvGrpSpPr/>
          <p:nvPr/>
        </p:nvGrpSpPr>
        <p:grpSpPr>
          <a:xfrm>
            <a:off x="15256948" y="6477329"/>
            <a:ext cx="2186870" cy="1191585"/>
            <a:chOff x="0" y="0"/>
            <a:chExt cx="2915827" cy="1588780"/>
          </a:xfrm>
        </p:grpSpPr>
        <p:grpSp>
          <p:nvGrpSpPr>
            <p:cNvPr id="33" name="Group 33"/>
            <p:cNvGrpSpPr/>
            <p:nvPr/>
          </p:nvGrpSpPr>
          <p:grpSpPr>
            <a:xfrm>
              <a:off x="0" y="0"/>
              <a:ext cx="2915827" cy="1588780"/>
              <a:chOff x="0" y="0"/>
              <a:chExt cx="595553" cy="324506"/>
            </a:xfrm>
          </p:grpSpPr>
          <p:sp>
            <p:nvSpPr>
              <p:cNvPr id="34" name="Freeform 34"/>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id="35" name="TextBox 35"/>
              <p:cNvSpPr txBox="1"/>
              <p:nvPr/>
            </p:nvSpPr>
            <p:spPr>
              <a:xfrm>
                <a:off x="0" y="-47625"/>
                <a:ext cx="595553" cy="372131"/>
              </a:xfrm>
              <a:prstGeom prst="rect">
                <a:avLst/>
              </a:prstGeom>
            </p:spPr>
            <p:txBody>
              <a:bodyPr lIns="51986" tIns="51986" rIns="51986" bIns="51986" rtlCol="0" anchor="ctr"/>
              <a:lstStyle/>
              <a:p>
                <a:pPr algn="ctr">
                  <a:lnSpc>
                    <a:spcPts val="2659"/>
                  </a:lnSpc>
                </a:pPr>
                <a:endParaRPr/>
              </a:p>
            </p:txBody>
          </p:sp>
        </p:grpSp>
        <p:grpSp>
          <p:nvGrpSpPr>
            <p:cNvPr id="36" name="Group 36"/>
            <p:cNvGrpSpPr/>
            <p:nvPr/>
          </p:nvGrpSpPr>
          <p:grpSpPr>
            <a:xfrm>
              <a:off x="135707" y="117213"/>
              <a:ext cx="2664410" cy="1354354"/>
              <a:chOff x="0" y="0"/>
              <a:chExt cx="544201" cy="276625"/>
            </a:xfrm>
          </p:grpSpPr>
          <p:sp>
            <p:nvSpPr>
              <p:cNvPr id="37" name="Freeform 37"/>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id="38" name="TextBox 38"/>
              <p:cNvSpPr txBox="1"/>
              <p:nvPr/>
            </p:nvSpPr>
            <p:spPr>
              <a:xfrm>
                <a:off x="0" y="-47625"/>
                <a:ext cx="544201" cy="324250"/>
              </a:xfrm>
              <a:prstGeom prst="rect">
                <a:avLst/>
              </a:prstGeom>
            </p:spPr>
            <p:txBody>
              <a:bodyPr lIns="51986" tIns="51986" rIns="51986" bIns="51986" rtlCol="0" anchor="ctr"/>
              <a:lstStyle/>
              <a:p>
                <a:pPr algn="ctr">
                  <a:lnSpc>
                    <a:spcPts val="2659"/>
                  </a:lnSpc>
                </a:pPr>
                <a:endParaRPr/>
              </a:p>
            </p:txBody>
          </p:sp>
        </p:grpSp>
      </p:grpSp>
      <p:sp>
        <p:nvSpPr>
          <p:cNvPr id="39" name="Freeform 39"/>
          <p:cNvSpPr/>
          <p:nvPr/>
        </p:nvSpPr>
        <p:spPr>
          <a:xfrm rot="5400000">
            <a:off x="13111944" y="4512960"/>
            <a:ext cx="7623658" cy="1261080"/>
          </a:xfrm>
          <a:custGeom>
            <a:avLst/>
            <a:gdLst/>
            <a:ahLst/>
            <a:cxnLst/>
            <a:rect l="l" t="t" r="r" b="b"/>
            <a:pathLst>
              <a:path w="7623658" h="1261080">
                <a:moveTo>
                  <a:pt x="0" y="0"/>
                </a:moveTo>
                <a:lnTo>
                  <a:pt x="7623658" y="0"/>
                </a:lnTo>
                <a:lnTo>
                  <a:pt x="7623658" y="1261080"/>
                </a:lnTo>
                <a:lnTo>
                  <a:pt x="0" y="1261080"/>
                </a:lnTo>
                <a:lnTo>
                  <a:pt x="0" y="0"/>
                </a:lnTo>
                <a:close/>
              </a:path>
            </a:pathLst>
          </a:custGeom>
          <a:blipFill>
            <a:blip r:embed="rId4"/>
            <a:stretch>
              <a:fillRect/>
            </a:stretch>
          </a:blipFill>
        </p:spPr>
      </p:sp>
      <p:grpSp>
        <p:nvGrpSpPr>
          <p:cNvPr id="40" name="Group 40"/>
          <p:cNvGrpSpPr/>
          <p:nvPr/>
        </p:nvGrpSpPr>
        <p:grpSpPr>
          <a:xfrm>
            <a:off x="661541" y="1470992"/>
            <a:ext cx="1232729" cy="7134324"/>
            <a:chOff x="0" y="0"/>
            <a:chExt cx="1643639" cy="9512432"/>
          </a:xfrm>
        </p:grpSpPr>
        <p:sp>
          <p:nvSpPr>
            <p:cNvPr id="41" name="TextBox 41"/>
            <p:cNvSpPr txBox="1"/>
            <p:nvPr/>
          </p:nvSpPr>
          <p:spPr>
            <a:xfrm rot="-5400000">
              <a:off x="5080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2" name="TextBox 42"/>
            <p:cNvSpPr txBox="1"/>
            <p:nvPr/>
          </p:nvSpPr>
          <p:spPr>
            <a:xfrm rot="-5400000">
              <a:off x="5080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3" name="TextBox 43"/>
            <p:cNvSpPr txBox="1"/>
            <p:nvPr/>
          </p:nvSpPr>
          <p:spPr>
            <a:xfrm rot="-5400000">
              <a:off x="5080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4" name="TextBox 44"/>
            <p:cNvSpPr txBox="1"/>
            <p:nvPr/>
          </p:nvSpPr>
          <p:spPr>
            <a:xfrm rot="-5400000">
              <a:off x="5080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5" name="TextBox 45"/>
            <p:cNvSpPr txBox="1"/>
            <p:nvPr/>
          </p:nvSpPr>
          <p:spPr>
            <a:xfrm rot="-5400000">
              <a:off x="5080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6" name="TextBox 46"/>
            <p:cNvSpPr txBox="1"/>
            <p:nvPr/>
          </p:nvSpPr>
          <p:spPr>
            <a:xfrm rot="-5400000">
              <a:off x="5080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7" name="TextBox 47"/>
            <p:cNvSpPr txBox="1"/>
            <p:nvPr/>
          </p:nvSpPr>
          <p:spPr>
            <a:xfrm rot="-5400000">
              <a:off x="5080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8" name="TextBox 48"/>
            <p:cNvSpPr txBox="1"/>
            <p:nvPr/>
          </p:nvSpPr>
          <p:spPr>
            <a:xfrm rot="-5400000">
              <a:off x="5080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49" name="TextBox 49"/>
            <p:cNvSpPr txBox="1"/>
            <p:nvPr/>
          </p:nvSpPr>
          <p:spPr>
            <a:xfrm rot="-5400000">
              <a:off x="5080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id="50" name="Freeform 50"/>
          <p:cNvSpPr/>
          <p:nvPr/>
        </p:nvSpPr>
        <p:spPr>
          <a:xfrm>
            <a:off x="1028700" y="9347332"/>
            <a:ext cx="15613811" cy="751415"/>
          </a:xfrm>
          <a:custGeom>
            <a:avLst/>
            <a:gdLst/>
            <a:ahLst/>
            <a:cxnLst/>
            <a:rect l="l" t="t" r="r" b="b"/>
            <a:pathLst>
              <a:path w="15613811" h="751415">
                <a:moveTo>
                  <a:pt x="0" y="0"/>
                </a:moveTo>
                <a:lnTo>
                  <a:pt x="15613811" y="0"/>
                </a:lnTo>
                <a:lnTo>
                  <a:pt x="15613811" y="751415"/>
                </a:lnTo>
                <a:lnTo>
                  <a:pt x="0" y="751415"/>
                </a:lnTo>
                <a:lnTo>
                  <a:pt x="0" y="0"/>
                </a:lnTo>
                <a:close/>
              </a:path>
            </a:pathLst>
          </a:custGeom>
          <a:blipFill>
            <a:blip r:embed="rId5"/>
            <a:stretch>
              <a:fillRect/>
            </a:stretch>
          </a:blipFill>
        </p:spPr>
      </p:sp>
      <p:grpSp>
        <p:nvGrpSpPr>
          <p:cNvPr id="51" name="Group 51"/>
          <p:cNvGrpSpPr/>
          <p:nvPr/>
        </p:nvGrpSpPr>
        <p:grpSpPr>
          <a:xfrm>
            <a:off x="1028700" y="743240"/>
            <a:ext cx="15613811" cy="8800520"/>
            <a:chOff x="0" y="0"/>
            <a:chExt cx="4112279" cy="2317832"/>
          </a:xfrm>
        </p:grpSpPr>
        <p:sp>
          <p:nvSpPr>
            <p:cNvPr id="52" name="Freeform 52"/>
            <p:cNvSpPr/>
            <p:nvPr/>
          </p:nvSpPr>
          <p:spPr>
            <a:xfrm>
              <a:off x="0" y="0"/>
              <a:ext cx="4112280" cy="2317832"/>
            </a:xfrm>
            <a:custGeom>
              <a:avLst/>
              <a:gdLst/>
              <a:ahLst/>
              <a:cxnLst/>
              <a:rect l="l" t="t" r="r" b="b"/>
              <a:pathLst>
                <a:path w="4112280" h="2317832">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id="53" name="TextBox 53"/>
            <p:cNvSpPr txBox="1"/>
            <p:nvPr/>
          </p:nvSpPr>
          <p:spPr>
            <a:xfrm>
              <a:off x="0" y="-28575"/>
              <a:ext cx="4112279" cy="2346407"/>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337094" y="1028700"/>
            <a:ext cx="14956138" cy="8229600"/>
            <a:chOff x="0" y="0"/>
            <a:chExt cx="3939065" cy="2167467"/>
          </a:xfrm>
        </p:grpSpPr>
        <p:sp>
          <p:nvSpPr>
            <p:cNvPr id="55" name="Freeform 55"/>
            <p:cNvSpPr/>
            <p:nvPr/>
          </p:nvSpPr>
          <p:spPr>
            <a:xfrm>
              <a:off x="0" y="0"/>
              <a:ext cx="3939065" cy="2167467"/>
            </a:xfrm>
            <a:custGeom>
              <a:avLst/>
              <a:gdLst/>
              <a:ahLst/>
              <a:cxnLst/>
              <a:rect l="l" t="t" r="r" b="b"/>
              <a:pathLst>
                <a:path w="3939065" h="2167467">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id="56" name="TextBox 56"/>
            <p:cNvSpPr txBox="1"/>
            <p:nvPr/>
          </p:nvSpPr>
          <p:spPr>
            <a:xfrm>
              <a:off x="0" y="-28575"/>
              <a:ext cx="3939065" cy="2196042"/>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564542" y="7763743"/>
            <a:ext cx="2186870" cy="1191585"/>
            <a:chOff x="0" y="0"/>
            <a:chExt cx="595553" cy="324506"/>
          </a:xfrm>
        </p:grpSpPr>
        <p:sp>
          <p:nvSpPr>
            <p:cNvPr id="58" name="Freeform 58"/>
            <p:cNvSpPr/>
            <p:nvPr/>
          </p:nvSpPr>
          <p:spPr>
            <a:xfrm>
              <a:off x="0" y="0"/>
              <a:ext cx="595553" cy="324506"/>
            </a:xfrm>
            <a:custGeom>
              <a:avLst/>
              <a:gdLst/>
              <a:ahLst/>
              <a:cxnLst/>
              <a:rect l="l" t="t" r="r" b="b"/>
              <a:pathLst>
                <a:path w="595553" h="324506">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id="59" name="TextBox 59"/>
            <p:cNvSpPr txBox="1"/>
            <p:nvPr/>
          </p:nvSpPr>
          <p:spPr>
            <a:xfrm>
              <a:off x="0" y="-28575"/>
              <a:ext cx="595553" cy="353081"/>
            </a:xfrm>
            <a:prstGeom prst="rect">
              <a:avLst/>
            </a:prstGeom>
          </p:spPr>
          <p:txBody>
            <a:bodyPr lIns="51986" tIns="51986" rIns="51986" bIns="51986" rtlCol="0" anchor="ctr"/>
            <a:lstStyle/>
            <a:p>
              <a:pPr algn="ctr">
                <a:lnSpc>
                  <a:spcPts val="2659"/>
                </a:lnSpc>
              </a:pPr>
              <a:endParaRPr/>
            </a:p>
          </p:txBody>
        </p:sp>
      </p:grpSp>
      <p:grpSp>
        <p:nvGrpSpPr>
          <p:cNvPr id="60" name="Group 60"/>
          <p:cNvGrpSpPr/>
          <p:nvPr/>
        </p:nvGrpSpPr>
        <p:grpSpPr>
          <a:xfrm>
            <a:off x="15666322" y="7851653"/>
            <a:ext cx="1998307" cy="1015766"/>
            <a:chOff x="0" y="0"/>
            <a:chExt cx="544201" cy="276625"/>
          </a:xfrm>
        </p:grpSpPr>
        <p:sp>
          <p:nvSpPr>
            <p:cNvPr id="61" name="Freeform 61"/>
            <p:cNvSpPr/>
            <p:nvPr/>
          </p:nvSpPr>
          <p:spPr>
            <a:xfrm>
              <a:off x="0" y="0"/>
              <a:ext cx="544201" cy="276625"/>
            </a:xfrm>
            <a:custGeom>
              <a:avLst/>
              <a:gdLst/>
              <a:ahLst/>
              <a:cxnLst/>
              <a:rect l="l" t="t" r="r" b="b"/>
              <a:pathLst>
                <a:path w="544201" h="276625">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id="62" name="TextBox 62"/>
            <p:cNvSpPr txBox="1"/>
            <p:nvPr/>
          </p:nvSpPr>
          <p:spPr>
            <a:xfrm>
              <a:off x="0" y="-66675"/>
              <a:ext cx="544201" cy="343300"/>
            </a:xfrm>
            <a:prstGeom prst="rect">
              <a:avLst/>
            </a:prstGeom>
          </p:spPr>
          <p:txBody>
            <a:bodyPr lIns="51986" tIns="51986" rIns="51986" bIns="51986" rtlCol="0" anchor="ctr"/>
            <a:lstStyle/>
            <a:p>
              <a:pPr algn="ctr">
                <a:lnSpc>
                  <a:spcPts val="4200"/>
                </a:lnSpc>
              </a:pPr>
              <a:r>
                <a:rPr lang="en-US" sz="3000">
                  <a:solidFill>
                    <a:srgbClr val="503D36"/>
                  </a:solidFill>
                  <a:latin typeface="Sniglet"/>
                  <a:ea typeface="Sniglet"/>
                  <a:cs typeface="Sniglet"/>
                  <a:sym typeface="Sniglet"/>
                </a:rPr>
                <a:t> </a:t>
              </a:r>
            </a:p>
          </p:txBody>
        </p:sp>
      </p:grpSp>
      <p:grpSp>
        <p:nvGrpSpPr>
          <p:cNvPr id="63" name="Group 63"/>
          <p:cNvGrpSpPr/>
          <p:nvPr/>
        </p:nvGrpSpPr>
        <p:grpSpPr>
          <a:xfrm>
            <a:off x="1540290" y="1622751"/>
            <a:ext cx="263115" cy="26311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5" name="TextBox 65"/>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6" name="Group 66"/>
          <p:cNvGrpSpPr/>
          <p:nvPr/>
        </p:nvGrpSpPr>
        <p:grpSpPr>
          <a:xfrm>
            <a:off x="1540290" y="2470372"/>
            <a:ext cx="263115" cy="26311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68" name="TextBox 68"/>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69" name="Group 69"/>
          <p:cNvGrpSpPr/>
          <p:nvPr/>
        </p:nvGrpSpPr>
        <p:grpSpPr>
          <a:xfrm>
            <a:off x="1540290" y="3317993"/>
            <a:ext cx="263115" cy="26311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1" name="TextBox 71"/>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2" name="Group 72"/>
          <p:cNvGrpSpPr/>
          <p:nvPr/>
        </p:nvGrpSpPr>
        <p:grpSpPr>
          <a:xfrm>
            <a:off x="1540290" y="4165614"/>
            <a:ext cx="263115" cy="26311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4" name="TextBox 74"/>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5" name="Group 75"/>
          <p:cNvGrpSpPr/>
          <p:nvPr/>
        </p:nvGrpSpPr>
        <p:grpSpPr>
          <a:xfrm>
            <a:off x="1540290" y="5013235"/>
            <a:ext cx="263115" cy="263115"/>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77" name="TextBox 77"/>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78" name="Group 78"/>
          <p:cNvGrpSpPr/>
          <p:nvPr/>
        </p:nvGrpSpPr>
        <p:grpSpPr>
          <a:xfrm>
            <a:off x="1540290" y="5860856"/>
            <a:ext cx="263115" cy="263115"/>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0" name="TextBox 80"/>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1" name="Group 81"/>
          <p:cNvGrpSpPr/>
          <p:nvPr/>
        </p:nvGrpSpPr>
        <p:grpSpPr>
          <a:xfrm>
            <a:off x="1540290" y="6708477"/>
            <a:ext cx="263115" cy="26311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3" name="TextBox 83"/>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4" name="Group 84"/>
          <p:cNvGrpSpPr/>
          <p:nvPr/>
        </p:nvGrpSpPr>
        <p:grpSpPr>
          <a:xfrm>
            <a:off x="1540290" y="7556097"/>
            <a:ext cx="263115" cy="263115"/>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6" name="TextBox 86"/>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grpSp>
        <p:nvGrpSpPr>
          <p:cNvPr id="87" name="Group 87"/>
          <p:cNvGrpSpPr/>
          <p:nvPr/>
        </p:nvGrpSpPr>
        <p:grpSpPr>
          <a:xfrm>
            <a:off x="1540290" y="8403718"/>
            <a:ext cx="263115" cy="26311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id="89" name="TextBox 89"/>
            <p:cNvSpPr txBox="1"/>
            <p:nvPr/>
          </p:nvSpPr>
          <p:spPr>
            <a:xfrm>
              <a:off x="76200" y="47625"/>
              <a:ext cx="660400" cy="688975"/>
            </a:xfrm>
            <a:prstGeom prst="rect">
              <a:avLst/>
            </a:prstGeom>
          </p:spPr>
          <p:txBody>
            <a:bodyPr lIns="60442" tIns="60442" rIns="60442" bIns="60442" rtlCol="0" anchor="ctr"/>
            <a:lstStyle/>
            <a:p>
              <a:pPr algn="ctr">
                <a:lnSpc>
                  <a:spcPts val="2659"/>
                </a:lnSpc>
              </a:pPr>
              <a:endParaRPr/>
            </a:p>
          </p:txBody>
        </p:sp>
      </p:grpSp>
      <p:sp>
        <p:nvSpPr>
          <p:cNvPr id="90" name="Freeform 90"/>
          <p:cNvSpPr/>
          <p:nvPr/>
        </p:nvSpPr>
        <p:spPr>
          <a:xfrm>
            <a:off x="2725000" y="2169995"/>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1" name="Freeform 91"/>
          <p:cNvSpPr/>
          <p:nvPr/>
        </p:nvSpPr>
        <p:spPr>
          <a:xfrm>
            <a:off x="13652694" y="3487326"/>
            <a:ext cx="1911848" cy="417595"/>
          </a:xfrm>
          <a:custGeom>
            <a:avLst/>
            <a:gdLst/>
            <a:ahLst/>
            <a:cxnLst/>
            <a:rect l="l" t="t" r="r" b="b"/>
            <a:pathLst>
              <a:path w="1911848" h="417595">
                <a:moveTo>
                  <a:pt x="0" y="0"/>
                </a:moveTo>
                <a:lnTo>
                  <a:pt x="1911848" y="0"/>
                </a:lnTo>
                <a:lnTo>
                  <a:pt x="1911848" y="417595"/>
                </a:lnTo>
                <a:lnTo>
                  <a:pt x="0" y="417595"/>
                </a:lnTo>
                <a:lnTo>
                  <a:pt x="0" y="0"/>
                </a:lnTo>
                <a:close/>
              </a:path>
            </a:pathLst>
          </a:custGeom>
          <a:blipFill>
            <a:blip r:embed="rId6">
              <a:extLst>
                <a:ext uri="{96DAC541-7B7A-43D3-8B79-37D633B846F1}">
                  <asvg:svgBlip xmlns="" xmlns:asvg="http://schemas.microsoft.com/office/drawing/2016/SVG/main" r:embed="rId7"/>
                </a:ext>
              </a:extLst>
            </a:blip>
            <a:stretch>
              <a:fillRect t="-112263"/>
            </a:stretch>
          </a:blipFill>
        </p:spPr>
      </p:sp>
      <p:sp>
        <p:nvSpPr>
          <p:cNvPr id="92" name="Freeform 92"/>
          <p:cNvSpPr/>
          <p:nvPr/>
        </p:nvSpPr>
        <p:spPr>
          <a:xfrm rot="-3942586" flipH="1" flipV="1">
            <a:off x="5485262" y="1714596"/>
            <a:ext cx="1011795" cy="696741"/>
          </a:xfrm>
          <a:custGeom>
            <a:avLst/>
            <a:gdLst/>
            <a:ahLst/>
            <a:cxnLst/>
            <a:rect l="l" t="t" r="r" b="b"/>
            <a:pathLst>
              <a:path w="1011795" h="696741">
                <a:moveTo>
                  <a:pt x="1011794" y="696741"/>
                </a:moveTo>
                <a:lnTo>
                  <a:pt x="0" y="696741"/>
                </a:lnTo>
                <a:lnTo>
                  <a:pt x="0" y="0"/>
                </a:lnTo>
                <a:lnTo>
                  <a:pt x="1011794" y="0"/>
                </a:lnTo>
                <a:lnTo>
                  <a:pt x="1011794" y="696741"/>
                </a:lnTo>
                <a:close/>
              </a:path>
            </a:pathLst>
          </a:custGeom>
          <a:blipFill>
            <a:blip r:embed="rId8"/>
            <a:stretch>
              <a:fillRect t="-62571" r="-193516" b="-197067"/>
            </a:stretch>
          </a:blipFill>
        </p:spPr>
      </p:sp>
      <p:sp>
        <p:nvSpPr>
          <p:cNvPr id="93" name="Freeform 93"/>
          <p:cNvSpPr/>
          <p:nvPr/>
        </p:nvSpPr>
        <p:spPr>
          <a:xfrm rot="-2294447">
            <a:off x="11368362" y="1613840"/>
            <a:ext cx="1343457" cy="1245292"/>
          </a:xfrm>
          <a:custGeom>
            <a:avLst/>
            <a:gdLst/>
            <a:ahLst/>
            <a:cxnLst/>
            <a:rect l="l" t="t" r="r" b="b"/>
            <a:pathLst>
              <a:path w="1343457" h="1245292">
                <a:moveTo>
                  <a:pt x="0" y="0"/>
                </a:moveTo>
                <a:lnTo>
                  <a:pt x="1343457" y="0"/>
                </a:lnTo>
                <a:lnTo>
                  <a:pt x="1343457" y="1245292"/>
                </a:lnTo>
                <a:lnTo>
                  <a:pt x="0" y="1245292"/>
                </a:lnTo>
                <a:lnTo>
                  <a:pt x="0" y="0"/>
                </a:lnTo>
                <a:close/>
              </a:path>
            </a:pathLst>
          </a:custGeom>
          <a:blipFill>
            <a:blip r:embed="rId9"/>
            <a:stretch>
              <a:fillRect/>
            </a:stretch>
          </a:blipFill>
        </p:spPr>
      </p:sp>
      <p:grpSp>
        <p:nvGrpSpPr>
          <p:cNvPr id="94" name="Group 94"/>
          <p:cNvGrpSpPr/>
          <p:nvPr/>
        </p:nvGrpSpPr>
        <p:grpSpPr>
          <a:xfrm>
            <a:off x="594866" y="1690137"/>
            <a:ext cx="1232729" cy="7134324"/>
            <a:chOff x="0" y="0"/>
            <a:chExt cx="1643639" cy="9512432"/>
          </a:xfrm>
        </p:grpSpPr>
        <p:sp>
          <p:nvSpPr>
            <p:cNvPr id="95" name="TextBox 95"/>
            <p:cNvSpPr txBox="1"/>
            <p:nvPr/>
          </p:nvSpPr>
          <p:spPr>
            <a:xfrm rot="5400000">
              <a:off x="660444" y="-660444"/>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6" name="TextBox 96"/>
            <p:cNvSpPr txBox="1"/>
            <p:nvPr/>
          </p:nvSpPr>
          <p:spPr>
            <a:xfrm rot="5400000">
              <a:off x="660444" y="46921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7" name="TextBox 97"/>
            <p:cNvSpPr txBox="1"/>
            <p:nvPr/>
          </p:nvSpPr>
          <p:spPr>
            <a:xfrm rot="5400000">
              <a:off x="660444" y="1598876"/>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8" name="TextBox 98"/>
            <p:cNvSpPr txBox="1"/>
            <p:nvPr/>
          </p:nvSpPr>
          <p:spPr>
            <a:xfrm rot="5400000">
              <a:off x="660444" y="272853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99" name="TextBox 99"/>
            <p:cNvSpPr txBox="1"/>
            <p:nvPr/>
          </p:nvSpPr>
          <p:spPr>
            <a:xfrm rot="5400000">
              <a:off x="660444" y="385819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0" name="TextBox 100"/>
            <p:cNvSpPr txBox="1"/>
            <p:nvPr/>
          </p:nvSpPr>
          <p:spPr>
            <a:xfrm rot="5400000">
              <a:off x="660444" y="4987857"/>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1" name="TextBox 101"/>
            <p:cNvSpPr txBox="1"/>
            <p:nvPr/>
          </p:nvSpPr>
          <p:spPr>
            <a:xfrm rot="5400000">
              <a:off x="660444" y="611751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2" name="TextBox 102"/>
            <p:cNvSpPr txBox="1"/>
            <p:nvPr/>
          </p:nvSpPr>
          <p:spPr>
            <a:xfrm rot="5400000">
              <a:off x="660444" y="724717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sp>
          <p:nvSpPr>
            <p:cNvPr id="103" name="TextBox 103"/>
            <p:cNvSpPr txBox="1"/>
            <p:nvPr/>
          </p:nvSpPr>
          <p:spPr>
            <a:xfrm rot="5400000">
              <a:off x="660444" y="8376838"/>
              <a:ext cx="475150" cy="1796039"/>
            </a:xfrm>
            <a:prstGeom prst="rect">
              <a:avLst/>
            </a:prstGeom>
          </p:spPr>
          <p:txBody>
            <a:bodyPr lIns="0" tIns="0" rIns="0" bIns="0" rtlCol="0" anchor="t">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id="104" name="Group 104"/>
          <p:cNvGrpSpPr/>
          <p:nvPr/>
        </p:nvGrpSpPr>
        <p:grpSpPr>
          <a:xfrm>
            <a:off x="4636848" y="1164453"/>
            <a:ext cx="8757699" cy="3001161"/>
            <a:chOff x="0" y="0"/>
            <a:chExt cx="11676932" cy="4001549"/>
          </a:xfrm>
        </p:grpSpPr>
        <p:sp>
          <p:nvSpPr>
            <p:cNvPr id="105" name="AutoShape 105"/>
            <p:cNvSpPr/>
            <p:nvPr/>
          </p:nvSpPr>
          <p:spPr>
            <a:xfrm flipH="1" flipV="1">
              <a:off x="5376676" y="917708"/>
              <a:ext cx="2646128" cy="1524392"/>
            </a:xfrm>
            <a:prstGeom prst="line">
              <a:avLst/>
            </a:prstGeom>
            <a:ln w="63500" cap="flat">
              <a:solidFill>
                <a:srgbClr val="E76262"/>
              </a:solidFill>
              <a:prstDash val="lgDash"/>
              <a:headEnd type="none" w="sm" len="sm"/>
              <a:tailEnd type="none" w="sm" len="sm"/>
            </a:ln>
          </p:spPr>
        </p:sp>
        <p:sp>
          <p:nvSpPr>
            <p:cNvPr id="106" name="AutoShape 106"/>
            <p:cNvSpPr/>
            <p:nvPr/>
          </p:nvSpPr>
          <p:spPr>
            <a:xfrm flipV="1">
              <a:off x="2861587" y="921481"/>
              <a:ext cx="2440333" cy="1520619"/>
            </a:xfrm>
            <a:prstGeom prst="line">
              <a:avLst/>
            </a:prstGeom>
            <a:ln w="63500" cap="flat">
              <a:solidFill>
                <a:srgbClr val="E76262"/>
              </a:solidFill>
              <a:prstDash val="lgDash"/>
              <a:headEnd type="none" w="sm" len="sm"/>
              <a:tailEnd type="none" w="sm" len="sm"/>
            </a:ln>
          </p:spPr>
        </p:sp>
        <p:grpSp>
          <p:nvGrpSpPr>
            <p:cNvPr id="107" name="Group 107"/>
            <p:cNvGrpSpPr/>
            <p:nvPr/>
          </p:nvGrpSpPr>
          <p:grpSpPr>
            <a:xfrm>
              <a:off x="314080" y="2442100"/>
              <a:ext cx="10729148" cy="1559448"/>
              <a:chOff x="0" y="0"/>
              <a:chExt cx="2509503" cy="364748"/>
            </a:xfrm>
          </p:grpSpPr>
          <p:sp>
            <p:nvSpPr>
              <p:cNvPr id="108" name="Freeform 108"/>
              <p:cNvSpPr/>
              <p:nvPr/>
            </p:nvSpPr>
            <p:spPr>
              <a:xfrm>
                <a:off x="0" y="0"/>
                <a:ext cx="2509503" cy="364748"/>
              </a:xfrm>
              <a:custGeom>
                <a:avLst/>
                <a:gdLst/>
                <a:ahLst/>
                <a:cxnLst/>
                <a:rect l="l" t="t" r="r" b="b"/>
                <a:pathLst>
                  <a:path w="2509503" h="364748">
                    <a:moveTo>
                      <a:pt x="96210" y="0"/>
                    </a:moveTo>
                    <a:lnTo>
                      <a:pt x="2413293" y="0"/>
                    </a:lnTo>
                    <a:cubicBezTo>
                      <a:pt x="2438809" y="0"/>
                      <a:pt x="2463281" y="10136"/>
                      <a:pt x="2481324" y="28179"/>
                    </a:cubicBezTo>
                    <a:cubicBezTo>
                      <a:pt x="2499367" y="46222"/>
                      <a:pt x="2509503" y="70694"/>
                      <a:pt x="2509503" y="96210"/>
                    </a:cubicBezTo>
                    <a:lnTo>
                      <a:pt x="2509503" y="268538"/>
                    </a:lnTo>
                    <a:cubicBezTo>
                      <a:pt x="2509503" y="294055"/>
                      <a:pt x="2499367" y="318526"/>
                      <a:pt x="2481324" y="336569"/>
                    </a:cubicBezTo>
                    <a:cubicBezTo>
                      <a:pt x="2463281" y="354612"/>
                      <a:pt x="2438809" y="364748"/>
                      <a:pt x="2413293" y="364748"/>
                    </a:cubicBezTo>
                    <a:lnTo>
                      <a:pt x="96210" y="364748"/>
                    </a:lnTo>
                    <a:cubicBezTo>
                      <a:pt x="70694" y="364748"/>
                      <a:pt x="46222" y="354612"/>
                      <a:pt x="28179" y="336569"/>
                    </a:cubicBezTo>
                    <a:cubicBezTo>
                      <a:pt x="10136" y="318526"/>
                      <a:pt x="0" y="294055"/>
                      <a:pt x="0" y="268538"/>
                    </a:cubicBezTo>
                    <a:lnTo>
                      <a:pt x="0" y="96210"/>
                    </a:lnTo>
                    <a:cubicBezTo>
                      <a:pt x="0" y="70694"/>
                      <a:pt x="10136" y="46222"/>
                      <a:pt x="28179" y="28179"/>
                    </a:cubicBezTo>
                    <a:cubicBezTo>
                      <a:pt x="46222" y="10136"/>
                      <a:pt x="70694" y="0"/>
                      <a:pt x="96210" y="0"/>
                    </a:cubicBezTo>
                    <a:close/>
                  </a:path>
                </a:pathLst>
              </a:custGeom>
              <a:solidFill>
                <a:srgbClr val="000000">
                  <a:alpha val="0"/>
                </a:srgbClr>
              </a:solidFill>
              <a:ln w="47625" cap="rnd">
                <a:solidFill>
                  <a:srgbClr val="E76262"/>
                </a:solidFill>
                <a:prstDash val="lgDash"/>
                <a:round/>
              </a:ln>
            </p:spPr>
          </p:sp>
          <p:sp>
            <p:nvSpPr>
              <p:cNvPr id="109" name="TextBox 109"/>
              <p:cNvSpPr txBox="1"/>
              <p:nvPr/>
            </p:nvSpPr>
            <p:spPr>
              <a:xfrm>
                <a:off x="0" y="-47625"/>
                <a:ext cx="2509503" cy="412373"/>
              </a:xfrm>
              <a:prstGeom prst="rect">
                <a:avLst/>
              </a:prstGeom>
            </p:spPr>
            <p:txBody>
              <a:bodyPr lIns="42902" tIns="42902" rIns="42902" bIns="42902" rtlCol="0" anchor="ctr"/>
              <a:lstStyle/>
              <a:p>
                <a:pPr algn="ctr">
                  <a:lnSpc>
                    <a:spcPts val="2659"/>
                  </a:lnSpc>
                </a:pPr>
                <a:endParaRPr/>
              </a:p>
            </p:txBody>
          </p:sp>
        </p:grpSp>
        <p:sp>
          <p:nvSpPr>
            <p:cNvPr id="110" name="TextBox 110"/>
            <p:cNvSpPr txBox="1"/>
            <p:nvPr/>
          </p:nvSpPr>
          <p:spPr>
            <a:xfrm>
              <a:off x="0" y="2871387"/>
              <a:ext cx="11676932" cy="749300"/>
            </a:xfrm>
            <a:prstGeom prst="rect">
              <a:avLst/>
            </a:prstGeom>
          </p:spPr>
          <p:txBody>
            <a:bodyPr lIns="0" tIns="0" rIns="0" bIns="0" rtlCol="0" anchor="t">
              <a:spAutoFit/>
            </a:bodyPr>
            <a:lstStyle/>
            <a:p>
              <a:pPr marL="0" lvl="0" indent="0" algn="ctr">
                <a:lnSpc>
                  <a:spcPts val="4430"/>
                </a:lnSpc>
                <a:spcBef>
                  <a:spcPct val="0"/>
                </a:spcBef>
              </a:pPr>
              <a:r>
                <a:rPr lang="en-US" sz="3692" dirty="0">
                  <a:solidFill>
                    <a:srgbClr val="503D36"/>
                  </a:solidFill>
                  <a:latin typeface="Paytone One"/>
                  <a:ea typeface="Paytone One"/>
                  <a:cs typeface="Paytone One"/>
                  <a:sym typeface="Paytone One"/>
                </a:rPr>
                <a:t> THUẬT TOÁN K-MEDOIDS</a:t>
              </a:r>
            </a:p>
          </p:txBody>
        </p:sp>
        <p:grpSp>
          <p:nvGrpSpPr>
            <p:cNvPr id="111" name="Group 111"/>
            <p:cNvGrpSpPr/>
            <p:nvPr/>
          </p:nvGrpSpPr>
          <p:grpSpPr>
            <a:xfrm>
              <a:off x="4489341" y="0"/>
              <a:ext cx="1774672" cy="177467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id="113" name="TextBox 113"/>
              <p:cNvSpPr txBox="1"/>
              <p:nvPr/>
            </p:nvSpPr>
            <p:spPr>
              <a:xfrm>
                <a:off x="76200" y="-28575"/>
                <a:ext cx="660400" cy="765175"/>
              </a:xfrm>
              <a:prstGeom prst="rect">
                <a:avLst/>
              </a:prstGeom>
            </p:spPr>
            <p:txBody>
              <a:bodyPr lIns="47405" tIns="47405" rIns="47405" bIns="47405" rtlCol="0" anchor="ctr"/>
              <a:lstStyle/>
              <a:p>
                <a:pPr algn="ctr">
                  <a:lnSpc>
                    <a:spcPts val="7000"/>
                  </a:lnSpc>
                </a:pPr>
                <a:r>
                  <a:rPr lang="en-US" sz="5000">
                    <a:solidFill>
                      <a:srgbClr val="503D36"/>
                    </a:solidFill>
                    <a:latin typeface="Sniglet"/>
                    <a:ea typeface="Sniglet"/>
                    <a:cs typeface="Sniglet"/>
                    <a:sym typeface="Sniglet"/>
                  </a:rPr>
                  <a:t>02</a:t>
                </a:r>
              </a:p>
            </p:txBody>
          </p:sp>
        </p:grpSp>
      </p:grpSp>
      <p:sp>
        <p:nvSpPr>
          <p:cNvPr id="114" name="TextBox 114"/>
          <p:cNvSpPr txBox="1"/>
          <p:nvPr/>
        </p:nvSpPr>
        <p:spPr>
          <a:xfrm>
            <a:off x="7570468" y="5673549"/>
            <a:ext cx="4592825" cy="424240"/>
          </a:xfrm>
          <a:prstGeom prst="rect">
            <a:avLst/>
          </a:prstGeom>
        </p:spPr>
        <p:txBody>
          <a:bodyPr lIns="0" tIns="0" rIns="0" bIns="0" rtlCol="0" anchor="t">
            <a:spAutoFit/>
          </a:bodyPr>
          <a:lstStyle/>
          <a:p>
            <a:pPr marL="0" lvl="0" indent="0" algn="ctr">
              <a:lnSpc>
                <a:spcPts val="3348"/>
              </a:lnSpc>
            </a:pPr>
            <a:endParaRPr/>
          </a:p>
        </p:txBody>
      </p:sp>
      <p:sp>
        <p:nvSpPr>
          <p:cNvPr id="115" name="TextBox 115"/>
          <p:cNvSpPr txBox="1"/>
          <p:nvPr/>
        </p:nvSpPr>
        <p:spPr>
          <a:xfrm>
            <a:off x="2384714" y="7502086"/>
            <a:ext cx="11709400" cy="629861"/>
          </a:xfrm>
          <a:prstGeom prst="rect">
            <a:avLst/>
          </a:prstGeom>
        </p:spPr>
        <p:txBody>
          <a:bodyPr lIns="0" tIns="0" rIns="0" bIns="0" rtlCol="0" anchor="t">
            <a:spAutoFit/>
          </a:bodyPr>
          <a:lstStyle/>
          <a:p>
            <a:pPr algn="l">
              <a:lnSpc>
                <a:spcPts val="5040"/>
              </a:lnSpc>
            </a:pPr>
            <a:r>
              <a:rPr lang="en-US" sz="3600" b="1" dirty="0">
                <a:solidFill>
                  <a:srgbClr val="503D36"/>
                </a:solidFill>
                <a:latin typeface="DejaVu Serif Bold"/>
                <a:ea typeface="DejaVu Serif Bold"/>
                <a:cs typeface="DejaVu Serif Bold"/>
                <a:sym typeface="DejaVu Serif Bold"/>
              </a:rPr>
              <a:t>2.Ví </a:t>
            </a:r>
            <a:r>
              <a:rPr lang="en-US" sz="3600" b="1" dirty="0" err="1">
                <a:solidFill>
                  <a:srgbClr val="503D36"/>
                </a:solidFill>
                <a:latin typeface="DejaVu Serif Bold"/>
                <a:ea typeface="DejaVu Serif Bold"/>
                <a:cs typeface="DejaVu Serif Bold"/>
                <a:sym typeface="DejaVu Serif Bold"/>
              </a:rPr>
              <a:t>dụ</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về</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thuật</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toán</a:t>
            </a:r>
            <a:r>
              <a:rPr lang="en-US" sz="3600" b="1" dirty="0">
                <a:solidFill>
                  <a:srgbClr val="503D36"/>
                </a:solidFill>
                <a:latin typeface="DejaVu Serif Bold"/>
                <a:ea typeface="DejaVu Serif Bold"/>
                <a:cs typeface="DejaVu Serif Bold"/>
                <a:sym typeface="DejaVu Serif Bold"/>
              </a:rPr>
              <a:t> K-</a:t>
            </a:r>
            <a:r>
              <a:rPr lang="en-US" sz="3600" b="1" dirty="0" err="1">
                <a:solidFill>
                  <a:srgbClr val="503D36"/>
                </a:solidFill>
                <a:latin typeface="DejaVu Serif Bold"/>
                <a:ea typeface="DejaVu Serif Bold"/>
                <a:cs typeface="DejaVu Serif Bold"/>
                <a:sym typeface="DejaVu Serif Bold"/>
              </a:rPr>
              <a:t>Medoids</a:t>
            </a:r>
            <a:r>
              <a:rPr lang="en-US" sz="3600" b="1" dirty="0">
                <a:solidFill>
                  <a:srgbClr val="503D36"/>
                </a:solidFill>
                <a:latin typeface="DejaVu Serif Bold"/>
                <a:ea typeface="DejaVu Serif Bold"/>
                <a:cs typeface="DejaVu Serif Bold"/>
                <a:sym typeface="DejaVu Serif Bold"/>
              </a:rPr>
              <a:t>.</a:t>
            </a:r>
          </a:p>
        </p:txBody>
      </p:sp>
      <p:sp>
        <p:nvSpPr>
          <p:cNvPr id="116" name="TextBox 116"/>
          <p:cNvSpPr txBox="1"/>
          <p:nvPr/>
        </p:nvSpPr>
        <p:spPr>
          <a:xfrm>
            <a:off x="2366126" y="4879989"/>
            <a:ext cx="13299143" cy="1802129"/>
          </a:xfrm>
          <a:prstGeom prst="rect">
            <a:avLst/>
          </a:prstGeom>
        </p:spPr>
        <p:txBody>
          <a:bodyPr lIns="0" tIns="0" rIns="0" bIns="0" rtlCol="0" anchor="t">
            <a:spAutoFit/>
          </a:bodyPr>
          <a:lstStyle/>
          <a:p>
            <a:pPr algn="just">
              <a:lnSpc>
                <a:spcPts val="5040"/>
              </a:lnSpc>
            </a:pPr>
            <a:r>
              <a:rPr lang="en-US" sz="3600" b="1" dirty="0">
                <a:solidFill>
                  <a:srgbClr val="503D36"/>
                </a:solidFill>
                <a:latin typeface="DejaVu Serif Bold"/>
                <a:ea typeface="DejaVu Serif Bold"/>
                <a:cs typeface="DejaVu Serif Bold"/>
                <a:sym typeface="DejaVu Serif Bold"/>
              </a:rPr>
              <a:t>1.K-medoids: </a:t>
            </a:r>
            <a:r>
              <a:rPr lang="en-US" sz="3600" b="1" dirty="0" err="1">
                <a:solidFill>
                  <a:srgbClr val="503D36"/>
                </a:solidFill>
                <a:latin typeface="DejaVu Serif Bold"/>
                <a:ea typeface="DejaVu Serif Bold"/>
                <a:cs typeface="DejaVu Serif Bold"/>
                <a:sym typeface="DejaVu Serif Bold"/>
              </a:rPr>
              <a:t>Một</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kỹ</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thuật</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dựa</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trên</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đối</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tượng</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tiêu</a:t>
            </a:r>
            <a:r>
              <a:rPr lang="en-US" sz="3600" b="1" dirty="0">
                <a:solidFill>
                  <a:srgbClr val="503D36"/>
                </a:solidFill>
                <a:latin typeface="DejaVu Serif Bold"/>
                <a:ea typeface="DejaVu Serif Bold"/>
                <a:cs typeface="DejaVu Serif Bold"/>
                <a:sym typeface="DejaVu Serif Bold"/>
              </a:rPr>
              <a:t> </a:t>
            </a:r>
            <a:r>
              <a:rPr lang="en-US" sz="3600" b="1" dirty="0" err="1">
                <a:solidFill>
                  <a:srgbClr val="503D36"/>
                </a:solidFill>
                <a:latin typeface="DejaVu Serif Bold"/>
                <a:ea typeface="DejaVu Serif Bold"/>
                <a:cs typeface="DejaVu Serif Bold"/>
                <a:sym typeface="DejaVu Serif Bold"/>
              </a:rPr>
              <a:t>chuẩn</a:t>
            </a:r>
            <a:r>
              <a:rPr lang="en-US" sz="3600" b="1" dirty="0">
                <a:solidFill>
                  <a:srgbClr val="503D36"/>
                </a:solidFill>
                <a:latin typeface="DejaVu Serif Bold"/>
                <a:ea typeface="DejaVu Serif Bold"/>
                <a:cs typeface="DejaVu Serif Bold"/>
                <a:sym typeface="DejaVu Serif Bold"/>
              </a:rPr>
              <a:t>.</a:t>
            </a:r>
          </a:p>
          <a:p>
            <a:pPr algn="just">
              <a:lnSpc>
                <a:spcPts val="4200"/>
              </a:lnSpc>
            </a:pPr>
            <a:r>
              <a:rPr lang="en-US" sz="3000" b="1" dirty="0">
                <a:solidFill>
                  <a:srgbClr val="503D36"/>
                </a:solidFill>
                <a:latin typeface="DejaVu Serif Bold"/>
                <a:ea typeface="DejaVu Serif Bold"/>
                <a:cs typeface="DejaVu Serif Bold"/>
                <a:sym typeface="DejaVu Serif Bold"/>
              </a:rPr>
              <a:t>                </a:t>
            </a:r>
            <a:r>
              <a:rPr lang="en-US" sz="3000" dirty="0">
                <a:solidFill>
                  <a:srgbClr val="503D36"/>
                </a:solidFill>
                <a:latin typeface="DejaVu Serif"/>
                <a:ea typeface="DejaVu Serif"/>
                <a:cs typeface="DejaVu Serif"/>
                <a:sym typeface="DejaVu Serif"/>
              </a:rPr>
              <a:t>K-</a:t>
            </a:r>
            <a:r>
              <a:rPr lang="en-US" sz="3000" dirty="0" err="1">
                <a:solidFill>
                  <a:srgbClr val="503D36"/>
                </a:solidFill>
                <a:latin typeface="DejaVu Serif"/>
                <a:ea typeface="DejaVu Serif"/>
                <a:cs typeface="DejaVu Serif"/>
                <a:sym typeface="DejaVu Serif"/>
              </a:rPr>
              <a:t>medoids</a:t>
            </a:r>
            <a:r>
              <a:rPr lang="en-US" sz="3000" dirty="0">
                <a:solidFill>
                  <a:srgbClr val="503D36"/>
                </a:solidFill>
                <a:latin typeface="DejaVu Serif"/>
                <a:ea typeface="DejaVu Serif"/>
                <a:cs typeface="DejaVu Serif"/>
                <a:sym typeface="DejaVu Serif"/>
              </a:rPr>
              <a:t>: A Representative Object-Based Technique.</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arn(inVertic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anim calcmode="lin" valueType="num">
                                      <p:cBhvr>
                                        <p:cTn id="13" dur="1000" fill="hold"/>
                                        <p:tgtEl>
                                          <p:spTgt spid="116"/>
                                        </p:tgtEl>
                                        <p:attrNameLst>
                                          <p:attrName>ppt_x</p:attrName>
                                        </p:attrNameLst>
                                      </p:cBhvr>
                                      <p:tavLst>
                                        <p:tav tm="0">
                                          <p:val>
                                            <p:strVal val="#ppt_x"/>
                                          </p:val>
                                        </p:tav>
                                        <p:tav tm="100000">
                                          <p:val>
                                            <p:strVal val="#ppt_x"/>
                                          </p:val>
                                        </p:tav>
                                      </p:tavLst>
                                    </p:anim>
                                    <p:anim calcmode="lin" valueType="num">
                                      <p:cBhvr>
                                        <p:cTn id="1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1000"/>
                                        <p:tgtEl>
                                          <p:spTgt spid="115"/>
                                        </p:tgtEl>
                                      </p:cBhvr>
                                    </p:animEffect>
                                    <p:anim calcmode="lin" valueType="num">
                                      <p:cBhvr>
                                        <p:cTn id="20" dur="1000" fill="hold"/>
                                        <p:tgtEl>
                                          <p:spTgt spid="115"/>
                                        </p:tgtEl>
                                        <p:attrNameLst>
                                          <p:attrName>ppt_x</p:attrName>
                                        </p:attrNameLst>
                                      </p:cBhvr>
                                      <p:tavLst>
                                        <p:tav tm="0">
                                          <p:val>
                                            <p:strVal val="#ppt_x"/>
                                          </p:val>
                                        </p:tav>
                                        <p:tav tm="100000">
                                          <p:val>
                                            <p:strVal val="#ppt_x"/>
                                          </p:val>
                                        </p:tav>
                                      </p:tavLst>
                                    </p:anim>
                                    <p:anim calcmode="lin" valueType="num">
                                      <p:cBhvr>
                                        <p:cTn id="21"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3254</Words>
  <Application>Microsoft Office PowerPoint</Application>
  <PresentationFormat>Custom</PresentationFormat>
  <Paragraphs>714</Paragraphs>
  <Slides>28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Paytone One</vt:lpstr>
      <vt:lpstr>Sigmar One</vt:lpstr>
      <vt:lpstr>Arial</vt:lpstr>
      <vt:lpstr>Muli</vt:lpstr>
      <vt:lpstr>Cambria Math</vt:lpstr>
      <vt:lpstr>Calibri</vt:lpstr>
      <vt:lpstr>Sniglet</vt:lpstr>
      <vt:lpstr>TT Interphases</vt:lpstr>
      <vt:lpstr>Bungee</vt:lpstr>
      <vt:lpstr>DejaVu Serif Bold</vt:lpstr>
      <vt:lpstr>Muli Bold</vt:lpstr>
      <vt:lpstr>Asap</vt:lpstr>
      <vt:lpstr>DejaVu Serif</vt:lpstr>
      <vt:lpstr>More Sugar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KPDL_N03_Nhom5</dc:title>
  <dc:creator>Minh Ngọc</dc:creator>
  <cp:lastModifiedBy>ADMIN</cp:lastModifiedBy>
  <cp:revision>6</cp:revision>
  <dcterms:created xsi:type="dcterms:W3CDTF">2006-08-16T00:00:00Z</dcterms:created>
  <dcterms:modified xsi:type="dcterms:W3CDTF">2024-10-27T19:04:43Z</dcterms:modified>
  <dc:identifier>DAGTjAYN27c</dc:identifier>
</cp:coreProperties>
</file>